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>
  <p:sldMasterIdLst>
    <p:sldMasterId id="2147483660" r:id="rId1"/>
  </p:sldMasterIdLst>
  <p:notesMasterIdLst>
    <p:notesMasterId r:id="rId26"/>
  </p:notesMasterIdLst>
  <p:handoutMasterIdLst>
    <p:handoutMasterId r:id="rId27"/>
  </p:handoutMasterIdLst>
  <p:sldIdLst>
    <p:sldId id="256" r:id="rId2"/>
    <p:sldId id="303" r:id="rId3"/>
    <p:sldId id="259" r:id="rId4"/>
    <p:sldId id="287" r:id="rId5"/>
    <p:sldId id="304" r:id="rId6"/>
    <p:sldId id="289" r:id="rId7"/>
    <p:sldId id="312" r:id="rId8"/>
    <p:sldId id="283" r:id="rId9"/>
    <p:sldId id="293" r:id="rId10"/>
    <p:sldId id="297" r:id="rId11"/>
    <p:sldId id="317" r:id="rId12"/>
    <p:sldId id="318" r:id="rId13"/>
    <p:sldId id="319" r:id="rId14"/>
    <p:sldId id="335" r:id="rId15"/>
    <p:sldId id="336" r:id="rId16"/>
    <p:sldId id="320" r:id="rId17"/>
    <p:sldId id="321" r:id="rId18"/>
    <p:sldId id="322" r:id="rId19"/>
    <p:sldId id="323" r:id="rId20"/>
    <p:sldId id="324" r:id="rId21"/>
    <p:sldId id="325" r:id="rId22"/>
    <p:sldId id="326" r:id="rId23"/>
    <p:sldId id="327" r:id="rId24"/>
    <p:sldId id="257" r:id="rId25"/>
  </p:sldIdLst>
  <p:sldSz cx="6858000" cy="9906000" type="A4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alibri Light" panose="020F0302020204030204" pitchFamily="34" charset="0"/>
      <p:regular r:id="rId32"/>
      <p:italic r:id="rId33"/>
    </p:embeddedFont>
    <p:embeddedFont>
      <p:font typeface="Noto Sans KR" panose="020B0500000000000000" pitchFamily="34" charset="-127"/>
      <p:regular r:id="rId34"/>
      <p:bold r:id="rId35"/>
    </p:embeddedFont>
    <p:embeddedFont>
      <p:font typeface="Noto Sans KR Medium" panose="020B0600000000000000" pitchFamily="34" charset="-127"/>
      <p:regular r:id="rId36"/>
    </p:embeddedFont>
    <p:embeddedFont>
      <p:font typeface="Pretendard" panose="02000503000000020004" pitchFamily="50" charset="-127"/>
      <p:regular r:id="rId37"/>
      <p:bold r:id="rId38"/>
    </p:embeddedFont>
    <p:embeddedFont>
      <p:font typeface="에스코어 드림 6 Bold" panose="020B0703030302020204" pitchFamily="34" charset="-127"/>
      <p:bold r:id="rId3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윤보람" initials="윤" lastIdx="1" clrIdx="0">
    <p:extLst>
      <p:ext uri="{19B8F6BF-5375-455C-9EA6-DF929625EA0E}">
        <p15:presenceInfo xmlns:p15="http://schemas.microsoft.com/office/powerpoint/2012/main" userId="윤보람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68AA"/>
    <a:srgbClr val="133669"/>
    <a:srgbClr val="00727C"/>
    <a:srgbClr val="E6F0FE"/>
    <a:srgbClr val="FFFFFF"/>
    <a:srgbClr val="E6E9FE"/>
    <a:srgbClr val="FFB601"/>
    <a:srgbClr val="FFDA3F"/>
    <a:srgbClr val="404040"/>
    <a:srgbClr val="F2A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보통 스타일 3 - 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67" autoAdjust="0"/>
    <p:restoredTop sz="94614" autoAdjust="0"/>
  </p:normalViewPr>
  <p:slideViewPr>
    <p:cSldViewPr snapToGrid="0">
      <p:cViewPr varScale="1">
        <p:scale>
          <a:sx n="75" d="100"/>
          <a:sy n="75" d="100"/>
        </p:scale>
        <p:origin x="2688" y="54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4BDA6E57-22A9-4C7C-ADF0-D31054DDE66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>
              <a:latin typeface="Pretendard" panose="02000503000000020004" pitchFamily="50" charset="-127"/>
              <a:ea typeface="Pretendard" panose="02000503000000020004" pitchFamily="50" charset="-127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0FD591D-F6AA-45F1-A2F0-9C48BE0B705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A6F602-6E8F-4F8A-8781-EBECDC02248B}" type="datetimeFigureOut">
              <a:rPr lang="ko-KR" altLang="en-US" smtClean="0">
                <a:latin typeface="Pretendard" panose="02000503000000020004" pitchFamily="50" charset="-127"/>
                <a:ea typeface="Pretendard" panose="02000503000000020004" pitchFamily="50" charset="-127"/>
              </a:rPr>
              <a:pPr/>
              <a:t>2022-11-21</a:t>
            </a:fld>
            <a:endParaRPr lang="ko-KR" altLang="en-US" dirty="0">
              <a:latin typeface="Pretendard" panose="02000503000000020004" pitchFamily="50" charset="-127"/>
              <a:ea typeface="Pretendard" panose="0200050300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EA25253-8E2D-4611-9069-A0D3BEDC7D8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Pretendard" panose="02000503000000020004" pitchFamily="50" charset="-127"/>
              <a:ea typeface="Pretendard" panose="02000503000000020004" pitchFamily="50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672912-A4B1-4D37-8633-7E8B8EC97A8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0A0DA8-C5C9-4F45-9446-CC133E0FDDD3}" type="slidenum">
              <a:rPr lang="ko-KR" altLang="en-US" smtClean="0">
                <a:latin typeface="Pretendard" panose="02000503000000020004" pitchFamily="50" charset="-127"/>
                <a:ea typeface="Pretendard" panose="02000503000000020004" pitchFamily="50" charset="-127"/>
              </a:rPr>
              <a:pPr/>
              <a:t>‹#›</a:t>
            </a:fld>
            <a:endParaRPr lang="ko-KR" altLang="en-US" dirty="0">
              <a:latin typeface="Pretendard" panose="02000503000000020004" pitchFamily="50" charset="-127"/>
              <a:ea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955098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E3874C-CDB8-45A1-8F91-06682578411F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7A5F25-5189-4E45-AA28-87F8D180DF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463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Pretendard" panose="02000503000000020004" pitchFamily="50" charset="-127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Pretendard" panose="02000503000000020004" pitchFamily="50" charset="-127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Pretendard" panose="02000503000000020004" pitchFamily="50" charset="-127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Pretendard" panose="02000503000000020004" pitchFamily="50" charset="-127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Pretendard" panose="02000503000000020004" pitchFamily="50" charset="-127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7A5F25-5189-4E45-AA28-87F8D180DF3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890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7A5F25-5189-4E45-AA28-87F8D180DF3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327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7A5F25-5189-4E45-AA28-87F8D180DF3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6054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7A5F25-5189-4E45-AA28-87F8D180DF3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502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뒷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그림 개체 틀 10">
            <a:extLst>
              <a:ext uri="{FF2B5EF4-FFF2-40B4-BE49-F238E27FC236}">
                <a16:creationId xmlns:a16="http://schemas.microsoft.com/office/drawing/2014/main" id="{B2FFBF9E-2D6D-4391-8E98-1B4673C68E2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6858000" cy="5985563"/>
          </a:xfrm>
          <a:custGeom>
            <a:avLst/>
            <a:gdLst>
              <a:gd name="connsiteX0" fmla="*/ 0 w 6858000"/>
              <a:gd name="connsiteY0" fmla="*/ 0 h 5985563"/>
              <a:gd name="connsiteX1" fmla="*/ 6858000 w 6858000"/>
              <a:gd name="connsiteY1" fmla="*/ 0 h 5985563"/>
              <a:gd name="connsiteX2" fmla="*/ 6858000 w 6858000"/>
              <a:gd name="connsiteY2" fmla="*/ 5985563 h 5985563"/>
              <a:gd name="connsiteX3" fmla="*/ 0 w 6858000"/>
              <a:gd name="connsiteY3" fmla="*/ 3144754 h 5985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5985563">
                <a:moveTo>
                  <a:pt x="0" y="0"/>
                </a:moveTo>
                <a:lnTo>
                  <a:pt x="6858000" y="0"/>
                </a:lnTo>
                <a:lnTo>
                  <a:pt x="6858000" y="5985563"/>
                </a:lnTo>
                <a:lnTo>
                  <a:pt x="0" y="314475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7834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>
            <a:extLst>
              <a:ext uri="{FF2B5EF4-FFF2-40B4-BE49-F238E27FC236}">
                <a16:creationId xmlns:a16="http://schemas.microsoft.com/office/drawing/2014/main" id="{61FE29C9-8396-4ED3-A9E5-435E493E0E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21258" y="7041712"/>
            <a:ext cx="3214255" cy="1052944"/>
          </a:xfrm>
        </p:spPr>
        <p:txBody>
          <a:bodyPr anchor="b">
            <a:noAutofit/>
          </a:bodyPr>
          <a:lstStyle>
            <a:lvl1pPr algn="dist">
              <a:defRPr sz="6000" b="1">
                <a:solidFill>
                  <a:schemeClr val="accent1"/>
                </a:solidFill>
              </a:defRPr>
            </a:lvl1pPr>
          </a:lstStyle>
          <a:p>
            <a:r>
              <a:rPr lang="ko-KR" altLang="en-US"/>
              <a:t>지  명  원</a:t>
            </a:r>
          </a:p>
        </p:txBody>
      </p:sp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540ADE36-1ED0-4B3D-B687-444E206AF88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" y="0"/>
            <a:ext cx="6858000" cy="5998141"/>
          </a:xfrm>
          <a:custGeom>
            <a:avLst/>
            <a:gdLst>
              <a:gd name="connsiteX0" fmla="*/ 0 w 6857999"/>
              <a:gd name="connsiteY0" fmla="*/ 0 h 5998141"/>
              <a:gd name="connsiteX1" fmla="*/ 6857999 w 6857999"/>
              <a:gd name="connsiteY1" fmla="*/ 0 h 5998141"/>
              <a:gd name="connsiteX2" fmla="*/ 6857999 w 6857999"/>
              <a:gd name="connsiteY2" fmla="*/ 3157332 h 5998141"/>
              <a:gd name="connsiteX3" fmla="*/ 0 w 6857999"/>
              <a:gd name="connsiteY3" fmla="*/ 5998141 h 5998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7999" h="5998141">
                <a:moveTo>
                  <a:pt x="0" y="0"/>
                </a:moveTo>
                <a:lnTo>
                  <a:pt x="6857999" y="0"/>
                </a:lnTo>
                <a:lnTo>
                  <a:pt x="6857999" y="3157332"/>
                </a:lnTo>
                <a:lnTo>
                  <a:pt x="0" y="599814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4567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F2DA3A87-84FA-42F1-9185-5E762625B0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81843" y="765698"/>
            <a:ext cx="5176156" cy="9140302"/>
          </a:xfr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3120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빈화면(바닥글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771695CC-4675-4A21-845A-0FE32446F7A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660650"/>
            <a:ext cx="5575300" cy="4584700"/>
          </a:xfrm>
          <a:custGeom>
            <a:avLst/>
            <a:gdLst>
              <a:gd name="connsiteX0" fmla="*/ 0 w 5575300"/>
              <a:gd name="connsiteY0" fmla="*/ 0 h 4584700"/>
              <a:gd name="connsiteX1" fmla="*/ 5575300 w 5575300"/>
              <a:gd name="connsiteY1" fmla="*/ 0 h 4584700"/>
              <a:gd name="connsiteX2" fmla="*/ 4335867 w 5575300"/>
              <a:gd name="connsiteY2" fmla="*/ 4584700 h 4584700"/>
              <a:gd name="connsiteX3" fmla="*/ 0 w 5575300"/>
              <a:gd name="connsiteY3" fmla="*/ 4584700 h 458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75300" h="4584700">
                <a:moveTo>
                  <a:pt x="0" y="0"/>
                </a:moveTo>
                <a:lnTo>
                  <a:pt x="5575300" y="0"/>
                </a:lnTo>
                <a:lnTo>
                  <a:pt x="4335867" y="4584700"/>
                </a:lnTo>
                <a:lnTo>
                  <a:pt x="0" y="4584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1247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빈화면(바닥글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6321E5E-0C65-434B-A2BB-8F5E5DFF49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16000" y="1981200"/>
            <a:ext cx="1676400" cy="1676400"/>
          </a:xfrm>
          <a:prstGeom prst="ellipse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8748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빈화면(바닥글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9D9B1EBA-41B4-4FFC-ACD9-EEDB20D7E1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858000" cy="3759200"/>
          </a:xfr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942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빈화면(바닥글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4630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빈화면(바닥글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3939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C8EF894D-CB7D-41C7-8E9B-DED392BF76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39678" y="2626859"/>
            <a:ext cx="1829026" cy="1829026"/>
          </a:xfrm>
          <a:prstGeom prst="ellipse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그림 개체 틀 7">
            <a:extLst>
              <a:ext uri="{FF2B5EF4-FFF2-40B4-BE49-F238E27FC236}">
                <a16:creationId xmlns:a16="http://schemas.microsoft.com/office/drawing/2014/main" id="{7757D5A9-1EF4-4906-8ECD-AB3E51782E2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7108" y="5994174"/>
            <a:ext cx="1829026" cy="1829026"/>
          </a:xfrm>
          <a:prstGeom prst="ellipse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056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81FD3598-BA19-449F-8A4C-68AB435B04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70402" y="1686043"/>
            <a:ext cx="4717193" cy="6431549"/>
          </a:xfrm>
          <a:solidFill>
            <a:schemeClr val="bg1"/>
          </a:solidFill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outerShdw blurRad="101600" dist="63500" dir="5400000" algn="t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ko-KR" altLang="en-US"/>
            </a:lvl1pPr>
          </a:lstStyle>
          <a:p>
            <a:pPr lvl="0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8069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81FD3598-BA19-449F-8A4C-68AB435B04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70402" y="1377126"/>
            <a:ext cx="4717193" cy="6431549"/>
          </a:xfrm>
          <a:solidFill>
            <a:schemeClr val="bg1"/>
          </a:solidFill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outerShdw blurRad="101600" dist="63500" dir="5400000" algn="t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00265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빈화면(바닥글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그림 개체 틀 6">
            <a:extLst>
              <a:ext uri="{FF2B5EF4-FFF2-40B4-BE49-F238E27FC236}">
                <a16:creationId xmlns:a16="http://schemas.microsoft.com/office/drawing/2014/main" id="{70E9195B-313E-44FA-9261-3537AAD3DCB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626880" y="3495540"/>
            <a:ext cx="1630024" cy="1886524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8" name="그림 개체 틀 6">
            <a:extLst>
              <a:ext uri="{FF2B5EF4-FFF2-40B4-BE49-F238E27FC236}">
                <a16:creationId xmlns:a16="http://schemas.microsoft.com/office/drawing/2014/main" id="{1C60698B-C310-4D2C-9249-9CD503BAFCD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69379" y="1491676"/>
            <a:ext cx="1630024" cy="1886524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8482DEBC-F34F-4BD6-A789-CF41E85167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4238" y="1491676"/>
            <a:ext cx="1630024" cy="1886524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E40497C7-C7DD-438B-BE35-86E248CCB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9181397"/>
            <a:ext cx="1543050" cy="527403"/>
          </a:xfrm>
        </p:spPr>
        <p:txBody>
          <a:bodyPr/>
          <a:lstStyle>
            <a:lvl1pPr algn="ct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- </a:t>
            </a:r>
            <a:fld id="{410D43F2-F869-40C2-8206-727B8672B53D}" type="slidenum">
              <a:rPr lang="en-US" smtClean="0"/>
              <a:pPr/>
              <a:t>‹#›</a:t>
            </a:fld>
            <a:r>
              <a:rPr lang="en-US" dirty="0"/>
              <a:t> -</a:t>
            </a:r>
          </a:p>
        </p:txBody>
      </p:sp>
    </p:spTree>
    <p:extLst>
      <p:ext uri="{BB962C8B-B14F-4D97-AF65-F5344CB8AC3E}">
        <p14:creationId xmlns:p14="http://schemas.microsoft.com/office/powerpoint/2010/main" val="2369197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빈화면(바닥글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그림 개체 틀 6">
            <a:extLst>
              <a:ext uri="{FF2B5EF4-FFF2-40B4-BE49-F238E27FC236}">
                <a16:creationId xmlns:a16="http://schemas.microsoft.com/office/drawing/2014/main" id="{BF7C9FDF-052F-4551-B7E1-2E46A886D7C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626880" y="1491245"/>
            <a:ext cx="1630024" cy="1886524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0" name="그림 개체 틀 6">
            <a:extLst>
              <a:ext uri="{FF2B5EF4-FFF2-40B4-BE49-F238E27FC236}">
                <a16:creationId xmlns:a16="http://schemas.microsoft.com/office/drawing/2014/main" id="{31286023-F459-4F9A-AD26-94E09AE4F6F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69379" y="3495540"/>
            <a:ext cx="1630024" cy="1886524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1" name="그림 개체 틀 6">
            <a:extLst>
              <a:ext uri="{FF2B5EF4-FFF2-40B4-BE49-F238E27FC236}">
                <a16:creationId xmlns:a16="http://schemas.microsoft.com/office/drawing/2014/main" id="{F151227B-B800-45ED-83A1-B18352C08D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4238" y="3495540"/>
            <a:ext cx="1630024" cy="1886524"/>
          </a:xfr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37965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빈화면(바닥글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그림 개체 틀 6">
            <a:extLst>
              <a:ext uri="{FF2B5EF4-FFF2-40B4-BE49-F238E27FC236}">
                <a16:creationId xmlns:a16="http://schemas.microsoft.com/office/drawing/2014/main" id="{70E9195B-313E-44FA-9261-3537AAD3DCB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626880" y="1491245"/>
            <a:ext cx="1630024" cy="1886524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8" name="그림 개체 틀 6">
            <a:extLst>
              <a:ext uri="{FF2B5EF4-FFF2-40B4-BE49-F238E27FC236}">
                <a16:creationId xmlns:a16="http://schemas.microsoft.com/office/drawing/2014/main" id="{1C60698B-C310-4D2C-9249-9CD503BAFCD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69379" y="3495540"/>
            <a:ext cx="1630024" cy="1886524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8482DEBC-F34F-4BD6-A789-CF41E85167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4238" y="3495540"/>
            <a:ext cx="1630024" cy="1886524"/>
          </a:xfr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41238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빈화면(바닥글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3">
            <a:extLst>
              <a:ext uri="{FF2B5EF4-FFF2-40B4-BE49-F238E27FC236}">
                <a16:creationId xmlns:a16="http://schemas.microsoft.com/office/drawing/2014/main" id="{FC9ED79B-BA0F-4D47-AA05-E9DC7956411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9790" y="6616859"/>
            <a:ext cx="2457153" cy="2468980"/>
          </a:xfrm>
          <a:prstGeom prst="diamond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13" name="그림 개체 틀 3">
            <a:extLst>
              <a:ext uri="{FF2B5EF4-FFF2-40B4-BE49-F238E27FC236}">
                <a16:creationId xmlns:a16="http://schemas.microsoft.com/office/drawing/2014/main" id="{75092A77-27BB-40E5-A91C-B34FAFEAAAA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655193" y="5287761"/>
            <a:ext cx="2457153" cy="2468980"/>
          </a:xfrm>
          <a:prstGeom prst="diamond">
            <a:avLst/>
          </a:prstGeom>
        </p:spPr>
        <p:txBody>
          <a:bodyPr/>
          <a:lstStyle/>
          <a:p>
            <a:endParaRPr lang="ko-KR" altLang="en-US" dirty="0"/>
          </a:p>
        </p:txBody>
      </p:sp>
      <p:sp>
        <p:nvSpPr>
          <p:cNvPr id="15" name="그림 개체 틀 3">
            <a:extLst>
              <a:ext uri="{FF2B5EF4-FFF2-40B4-BE49-F238E27FC236}">
                <a16:creationId xmlns:a16="http://schemas.microsoft.com/office/drawing/2014/main" id="{0A345B7B-6721-49E1-9721-3F5373266A4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970595" y="6616859"/>
            <a:ext cx="2457153" cy="2468980"/>
          </a:xfrm>
          <a:prstGeom prst="diamond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20" name="그림 개체 틀 19">
            <a:extLst>
              <a:ext uri="{FF2B5EF4-FFF2-40B4-BE49-F238E27FC236}">
                <a16:creationId xmlns:a16="http://schemas.microsoft.com/office/drawing/2014/main" id="{862C4792-5C68-4CCA-A89A-D75EF553493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273470" y="4953000"/>
            <a:ext cx="1584529" cy="2803741"/>
          </a:xfrm>
          <a:custGeom>
            <a:avLst/>
            <a:gdLst>
              <a:gd name="connsiteX0" fmla="*/ 1786440 w 1786440"/>
              <a:gd name="connsiteY0" fmla="*/ 0 h 3161011"/>
              <a:gd name="connsiteX1" fmla="*/ 1786440 w 1786440"/>
              <a:gd name="connsiteY1" fmla="*/ 2757770 h 3161011"/>
              <a:gd name="connsiteX2" fmla="*/ 1385130 w 1786440"/>
              <a:gd name="connsiteY2" fmla="*/ 3161011 h 3161011"/>
              <a:gd name="connsiteX3" fmla="*/ 0 w 1786440"/>
              <a:gd name="connsiteY3" fmla="*/ 1769215 h 3161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6440" h="3161011">
                <a:moveTo>
                  <a:pt x="1786440" y="0"/>
                </a:moveTo>
                <a:lnTo>
                  <a:pt x="1786440" y="2757770"/>
                </a:lnTo>
                <a:lnTo>
                  <a:pt x="1385130" y="3161011"/>
                </a:lnTo>
                <a:lnTo>
                  <a:pt x="0" y="17692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ko-KR" altLang="en-US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ADAEB8F7-6B55-4FE1-8AF1-77351AE9E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14950" y="9181397"/>
            <a:ext cx="1543050" cy="527403"/>
          </a:xfrm>
        </p:spPr>
        <p:txBody>
          <a:bodyPr/>
          <a:lstStyle>
            <a:lvl1pPr algn="ct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- </a:t>
            </a:r>
            <a:fld id="{410D43F2-F869-40C2-8206-727B8672B53D}" type="slidenum">
              <a:rPr lang="en-US" smtClean="0"/>
              <a:pPr/>
              <a:t>‹#›</a:t>
            </a:fld>
            <a:r>
              <a:rPr lang="en-US" dirty="0"/>
              <a:t> -</a:t>
            </a:r>
          </a:p>
        </p:txBody>
      </p:sp>
    </p:spTree>
    <p:extLst>
      <p:ext uri="{BB962C8B-B14F-4D97-AF65-F5344CB8AC3E}">
        <p14:creationId xmlns:p14="http://schemas.microsoft.com/office/powerpoint/2010/main" val="28406469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그림 개체 틀 4">
            <a:extLst>
              <a:ext uri="{FF2B5EF4-FFF2-40B4-BE49-F238E27FC236}">
                <a16:creationId xmlns:a16="http://schemas.microsoft.com/office/drawing/2014/main" id="{1CD66E10-4329-46A9-BE91-222F6F5A61A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35050" y="958850"/>
            <a:ext cx="1644650" cy="16446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그림 개체 틀 4">
            <a:extLst>
              <a:ext uri="{FF2B5EF4-FFF2-40B4-BE49-F238E27FC236}">
                <a16:creationId xmlns:a16="http://schemas.microsoft.com/office/drawing/2014/main" id="{1AFBF166-5D7E-4459-8B46-461D5E6C3BF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35050" y="2794000"/>
            <a:ext cx="1644650" cy="16446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그림 개체 틀 4">
            <a:extLst>
              <a:ext uri="{FF2B5EF4-FFF2-40B4-BE49-F238E27FC236}">
                <a16:creationId xmlns:a16="http://schemas.microsoft.com/office/drawing/2014/main" id="{63620883-844D-465A-BB5C-10882B00F25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35050" y="4629150"/>
            <a:ext cx="1644650" cy="16446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8" name="그림 개체 틀 4">
            <a:extLst>
              <a:ext uri="{FF2B5EF4-FFF2-40B4-BE49-F238E27FC236}">
                <a16:creationId xmlns:a16="http://schemas.microsoft.com/office/drawing/2014/main" id="{402CC9EE-B437-4EA7-A16D-1A1075F4A9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95290" y="2794000"/>
            <a:ext cx="1644650" cy="16446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9" name="그림 개체 틀 4">
            <a:extLst>
              <a:ext uri="{FF2B5EF4-FFF2-40B4-BE49-F238E27FC236}">
                <a16:creationId xmlns:a16="http://schemas.microsoft.com/office/drawing/2014/main" id="{1E0E4D94-8F14-43A5-91ED-CF2B03A1653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2794000"/>
            <a:ext cx="819460" cy="1644650"/>
          </a:xfr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78251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그림 개체 틀 4">
            <a:extLst>
              <a:ext uri="{FF2B5EF4-FFF2-40B4-BE49-F238E27FC236}">
                <a16:creationId xmlns:a16="http://schemas.microsoft.com/office/drawing/2014/main" id="{1CD66E10-4329-46A9-BE91-222F6F5A61A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30450" y="958850"/>
            <a:ext cx="1644650" cy="16446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그림 개체 틀 4">
            <a:extLst>
              <a:ext uri="{FF2B5EF4-FFF2-40B4-BE49-F238E27FC236}">
                <a16:creationId xmlns:a16="http://schemas.microsoft.com/office/drawing/2014/main" id="{1AFBF166-5D7E-4459-8B46-461D5E6C3BF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330450" y="2794000"/>
            <a:ext cx="1644650" cy="16446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8" name="그림 개체 틀 4">
            <a:extLst>
              <a:ext uri="{FF2B5EF4-FFF2-40B4-BE49-F238E27FC236}">
                <a16:creationId xmlns:a16="http://schemas.microsoft.com/office/drawing/2014/main" id="{402CC9EE-B437-4EA7-A16D-1A1075F4A9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90690" y="2794000"/>
            <a:ext cx="1644650" cy="16446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9" name="그림 개체 틀 4">
            <a:extLst>
              <a:ext uri="{FF2B5EF4-FFF2-40B4-BE49-F238E27FC236}">
                <a16:creationId xmlns:a16="http://schemas.microsoft.com/office/drawing/2014/main" id="{1E0E4D94-8F14-43A5-91ED-CF2B03A1653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38540" y="2794000"/>
            <a:ext cx="819460" cy="16446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0" name="그림 개체 틀 4">
            <a:extLst>
              <a:ext uri="{FF2B5EF4-FFF2-40B4-BE49-F238E27FC236}">
                <a16:creationId xmlns:a16="http://schemas.microsoft.com/office/drawing/2014/main" id="{958BF2FA-E91C-4FA5-93AC-BDB5249FB45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90690" y="4627699"/>
            <a:ext cx="1644650" cy="16446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1" name="그림 개체 틀 4">
            <a:extLst>
              <a:ext uri="{FF2B5EF4-FFF2-40B4-BE49-F238E27FC236}">
                <a16:creationId xmlns:a16="http://schemas.microsoft.com/office/drawing/2014/main" id="{850CED02-DB4B-4382-94F8-9FB79A35E41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190690" y="6461398"/>
            <a:ext cx="1644650" cy="16446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2" name="그림 개체 틀 4">
            <a:extLst>
              <a:ext uri="{FF2B5EF4-FFF2-40B4-BE49-F238E27FC236}">
                <a16:creationId xmlns:a16="http://schemas.microsoft.com/office/drawing/2014/main" id="{FC3496E4-08DD-4A79-961E-B0EDA317CC9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190690" y="8295097"/>
            <a:ext cx="1644650" cy="1610903"/>
          </a:xfr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3353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896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ea typeface="Pretendard" panose="02000503000000020004" pitchFamily="50" charset="-127"/>
              </a:defRPr>
            </a:lvl1pPr>
          </a:lstStyle>
          <a:p>
            <a:fld id="{8024F779-4312-4468-829A-F792EC7FCC5F}" type="datetime1">
              <a:rPr lang="en-US" smtClean="0"/>
              <a:pPr/>
              <a:t>11/21/2022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ea typeface="Pretendard" panose="0200050300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ea typeface="Pretendard" panose="02000503000000020004" pitchFamily="50" charset="-127"/>
              </a:defRPr>
            </a:lvl1pPr>
          </a:lstStyle>
          <a:p>
            <a:fld id="{410D43F2-F869-40C2-8206-727B8672B5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946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80" r:id="rId2"/>
    <p:sldLayoutId id="2147483696" r:id="rId3"/>
    <p:sldLayoutId id="2147483725" r:id="rId4"/>
    <p:sldLayoutId id="2147483726" r:id="rId5"/>
    <p:sldLayoutId id="2147483735" r:id="rId6"/>
    <p:sldLayoutId id="2147483714" r:id="rId7"/>
    <p:sldLayoutId id="2147483733" r:id="rId8"/>
    <p:sldLayoutId id="2147483722" r:id="rId9"/>
    <p:sldLayoutId id="2147483728" r:id="rId10"/>
    <p:sldLayoutId id="2147483729" r:id="rId11"/>
    <p:sldLayoutId id="2147483730" r:id="rId12"/>
    <p:sldLayoutId id="2147483734" r:id="rId13"/>
    <p:sldLayoutId id="2147483731" r:id="rId14"/>
    <p:sldLayoutId id="2147483732" r:id="rId15"/>
    <p:sldLayoutId id="2147483737" r:id="rId16"/>
    <p:sldLayoutId id="2147483738" r:id="rId17"/>
    <p:sldLayoutId id="2147483741" r:id="rId18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Pretendard" panose="02000503000000020004" pitchFamily="50" charset="-127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Pretendard" panose="02000503000000020004" pitchFamily="50" charset="-127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Pretendard" panose="02000503000000020004" pitchFamily="50" charset="-127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Pretendard" panose="02000503000000020004" pitchFamily="50" charset="-127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Pretendard" panose="02000503000000020004" pitchFamily="50" charset="-127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Pretendard" panose="02000503000000020004" pitchFamily="50" charset="-127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jpeg"/><Relationship Id="rId7" Type="http://schemas.openxmlformats.org/officeDocument/2006/relationships/image" Target="../media/image15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8999"/>
          </a:blip>
          <a:srcRect l="60440" t="17162" r="910" b="841"/>
          <a:stretch>
            <a:fillRect/>
          </a:stretch>
        </p:blipFill>
        <p:spPr>
          <a:xfrm>
            <a:off x="1921" y="627785"/>
            <a:ext cx="6858000" cy="9704934"/>
          </a:xfrm>
          <a:prstGeom prst="rect">
            <a:avLst/>
          </a:prstGeom>
        </p:spPr>
      </p:pic>
      <p:sp>
        <p:nvSpPr>
          <p:cNvPr id="4" name="Freeform 4"/>
          <p:cNvSpPr/>
          <p:nvPr/>
        </p:nvSpPr>
        <p:spPr>
          <a:xfrm>
            <a:off x="6175059" y="100533"/>
            <a:ext cx="686118" cy="790332"/>
          </a:xfrm>
          <a:custGeom>
            <a:avLst/>
            <a:gdLst/>
            <a:ahLst/>
            <a:cxnLst/>
            <a:rect l="l" t="t" r="r" b="b"/>
            <a:pathLst>
              <a:path w="270933" h="312085">
                <a:moveTo>
                  <a:pt x="0" y="0"/>
                </a:moveTo>
                <a:lnTo>
                  <a:pt x="270933" y="0"/>
                </a:lnTo>
                <a:lnTo>
                  <a:pt x="270933" y="312085"/>
                </a:lnTo>
                <a:lnTo>
                  <a:pt x="0" y="312085"/>
                </a:lnTo>
                <a:close/>
              </a:path>
            </a:pathLst>
          </a:custGeom>
          <a:solidFill>
            <a:srgbClr val="0070C0"/>
          </a:solidFill>
        </p:spPr>
      </p:sp>
      <p:sp>
        <p:nvSpPr>
          <p:cNvPr id="5" name="TextBox 5"/>
          <p:cNvSpPr txBox="1"/>
          <p:nvPr/>
        </p:nvSpPr>
        <p:spPr>
          <a:xfrm>
            <a:off x="6175059" y="76412"/>
            <a:ext cx="2058356" cy="2082477"/>
          </a:xfrm>
          <a:prstGeom prst="rect">
            <a:avLst/>
          </a:prstGeom>
        </p:spPr>
        <p:txBody>
          <a:bodyPr lIns="46104" tIns="46104" rIns="46104" bIns="46104" rtlCol="0" anchor="ctr"/>
          <a:lstStyle/>
          <a:p>
            <a:pPr algn="ctr">
              <a:lnSpc>
                <a:spcPts val="1179"/>
              </a:lnSpc>
              <a:spcBef>
                <a:spcPct val="0"/>
              </a:spcBef>
            </a:pPr>
            <a:endParaRPr sz="1634"/>
          </a:p>
        </p:txBody>
      </p:sp>
      <p:sp>
        <p:nvSpPr>
          <p:cNvPr id="6" name="AutoShape 6"/>
          <p:cNvSpPr/>
          <p:nvPr/>
        </p:nvSpPr>
        <p:spPr>
          <a:xfrm>
            <a:off x="2275806" y="882779"/>
            <a:ext cx="4242765" cy="0"/>
          </a:xfrm>
          <a:prstGeom prst="line">
            <a:avLst/>
          </a:prstGeom>
          <a:ln w="19050" cap="flat">
            <a:solidFill>
              <a:srgbClr val="0070C0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553966" y="222605"/>
            <a:ext cx="1459505" cy="528076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466615" y="3709943"/>
            <a:ext cx="590324" cy="182464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788892" y="2788031"/>
            <a:ext cx="3184372" cy="552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5"/>
              </a:lnSpc>
            </a:pPr>
            <a:r>
              <a:rPr lang="ko-KR" altLang="en-US" sz="3267" dirty="0">
                <a:solidFill>
                  <a:srgbClr val="0070C0"/>
                </a:solidFill>
                <a:latin typeface="Noto Sans KR Medium" panose="020B0500000000000000" pitchFamily="34" charset="-128"/>
                <a:ea typeface="Noto Sans KR Medium" panose="020B0500000000000000" pitchFamily="34" charset="-128"/>
              </a:rPr>
              <a:t>주식회사</a:t>
            </a:r>
            <a:r>
              <a:rPr lang="ko-KR" altLang="en-US" sz="3267" dirty="0">
                <a:solidFill>
                  <a:srgbClr val="000000"/>
                </a:solidFill>
                <a:latin typeface="Noto Sans KR Medium" panose="020B0500000000000000" pitchFamily="34" charset="-128"/>
                <a:ea typeface="Noto Sans KR Medium" panose="020B0500000000000000" pitchFamily="34" charset="-128"/>
              </a:rPr>
              <a:t> 광진건설</a:t>
            </a:r>
            <a:endParaRPr lang="en-US" sz="3267" dirty="0">
              <a:solidFill>
                <a:srgbClr val="000000"/>
              </a:solidFill>
              <a:latin typeface="Noto Sans KR Medium" panose="020B0500000000000000" pitchFamily="34" charset="-128"/>
              <a:ea typeface="Noto Sans KR Medium" panose="020B0500000000000000" pitchFamily="34" charset="-128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06870" y="3353481"/>
            <a:ext cx="4748415" cy="9709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41"/>
              </a:lnSpc>
            </a:pPr>
            <a:r>
              <a:rPr lang="ko-KR" altLang="en-US" sz="6353" b="1" spc="-136" dirty="0">
                <a:solidFill>
                  <a:srgbClr val="0070C0"/>
                </a:solidFill>
                <a:latin typeface="Noto Sans KR" panose="020B0500000000000000" pitchFamily="34" charset="-128"/>
                <a:ea typeface="Noto Sans KR" panose="020B0500000000000000" pitchFamily="34" charset="-128"/>
                <a:cs typeface="Pretendard" panose="020B0600000101010101" charset="-127"/>
              </a:rPr>
              <a:t>공사지명원</a:t>
            </a:r>
            <a:endParaRPr lang="en-US" sz="6353" dirty="0">
              <a:solidFill>
                <a:srgbClr val="0070C0"/>
              </a:solidFill>
              <a:latin typeface="에스코어 드림 6 Bold" panose="020B0703030302020204" pitchFamily="34" charset="-127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A2BA6D69-A0EB-9983-007D-BAD5307AFD0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" t="7051" r="58273" b="9016"/>
          <a:stretch/>
        </p:blipFill>
        <p:spPr>
          <a:xfrm>
            <a:off x="2392572" y="1011091"/>
            <a:ext cx="2004616" cy="1638768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3358128B-F9C9-450C-F446-8B259EB41115}"/>
              </a:ext>
            </a:extLst>
          </p:cNvPr>
          <p:cNvSpPr txBox="1"/>
          <p:nvPr/>
        </p:nvSpPr>
        <p:spPr>
          <a:xfrm>
            <a:off x="536018" y="304380"/>
            <a:ext cx="1252874" cy="464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443" algn="dist" defTabSz="414955">
              <a:lnSpc>
                <a:spcPts val="999"/>
              </a:lnSpc>
              <a:spcBef>
                <a:spcPts val="83"/>
              </a:spcBef>
              <a:tabLst>
                <a:tab pos="540427" algn="l"/>
              </a:tabLst>
              <a:defRPr/>
            </a:pPr>
            <a:r>
              <a:rPr lang="ko-KR" altLang="en-US" sz="1089" spc="-16" dirty="0">
                <a:solidFill>
                  <a:prstClr val="black"/>
                </a:solidFill>
                <a:latin typeface="Pretendard" panose="020B0600000101010101" charset="-127"/>
                <a:ea typeface="Pretendard" panose="020B0600000101010101" charset="-127"/>
                <a:cs typeface="Pretendard" panose="020B0600000101010101" charset="-127"/>
              </a:rPr>
              <a:t>해양건설</a:t>
            </a:r>
            <a:r>
              <a:rPr lang="ko-KR" altLang="en-US" sz="1089" spc="-70" dirty="0">
                <a:solidFill>
                  <a:prstClr val="black"/>
                </a:solidFill>
                <a:latin typeface="Pretendard" panose="020B0600000101010101" charset="-127"/>
                <a:ea typeface="Pretendard" panose="020B0600000101010101" charset="-127"/>
                <a:cs typeface="Pretendard" panose="020B0600000101010101" charset="-127"/>
              </a:rPr>
              <a:t>우수기업</a:t>
            </a:r>
            <a:endParaRPr lang="ko-KR" altLang="en-US" sz="1089" dirty="0">
              <a:solidFill>
                <a:prstClr val="black"/>
              </a:solidFill>
              <a:latin typeface="Pretendard" panose="020B0600000101010101" charset="-127"/>
              <a:ea typeface="Pretendard" panose="020B0600000101010101" charset="-127"/>
              <a:cs typeface="Pretendard" panose="020B0600000101010101" charset="-127"/>
            </a:endParaRPr>
          </a:p>
          <a:p>
            <a:pPr marL="10443" algn="dist" defTabSz="414955">
              <a:lnSpc>
                <a:spcPts val="1887"/>
              </a:lnSpc>
              <a:defRPr/>
            </a:pPr>
            <a:r>
              <a:rPr lang="en" altLang="ko-Kore-KR" sz="1815" dirty="0">
                <a:solidFill>
                  <a:prstClr val="black"/>
                </a:solidFill>
                <a:latin typeface="Times New Roman"/>
                <a:ea typeface="맑은 고딕"/>
                <a:cs typeface="Times New Roman"/>
              </a:rPr>
              <a:t>Since</a:t>
            </a:r>
            <a:r>
              <a:rPr lang="en" altLang="ko-Kore-KR" sz="1815" spc="-21" dirty="0">
                <a:solidFill>
                  <a:prstClr val="black"/>
                </a:solidFill>
                <a:latin typeface="Times New Roman"/>
                <a:ea typeface="맑은 고딕"/>
                <a:cs typeface="Times New Roman"/>
              </a:rPr>
              <a:t> </a:t>
            </a:r>
            <a:r>
              <a:rPr lang="en" altLang="ko-Kore-KR" sz="1815" spc="-16" dirty="0">
                <a:solidFill>
                  <a:prstClr val="black"/>
                </a:solidFill>
                <a:latin typeface="Times New Roman"/>
                <a:ea typeface="맑은 고딕"/>
                <a:cs typeface="Times New Roman"/>
              </a:rPr>
              <a:t>1997</a:t>
            </a:r>
            <a:endParaRPr lang="en" altLang="ko-Kore-KR" sz="1815" dirty="0">
              <a:solidFill>
                <a:prstClr val="black"/>
              </a:solidFill>
              <a:latin typeface="Times New Roman"/>
              <a:ea typeface="맑은 고딕"/>
              <a:cs typeface="Times New Roman"/>
            </a:endParaRPr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B1684F06-604C-57BC-CB35-CEBDE308CE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731904" y="3706539"/>
            <a:ext cx="590324" cy="182464"/>
          </a:xfrm>
          <a:prstGeom prst="rect">
            <a:avLst/>
          </a:prstGeom>
        </p:spPr>
      </p:pic>
      <p:sp>
        <p:nvSpPr>
          <p:cNvPr id="35" name="타원 34">
            <a:extLst>
              <a:ext uri="{FF2B5EF4-FFF2-40B4-BE49-F238E27FC236}">
                <a16:creationId xmlns:a16="http://schemas.microsoft.com/office/drawing/2014/main" id="{1FA2EECA-8C4E-70D2-7034-4CC10EAE38C0}"/>
              </a:ext>
            </a:extLst>
          </p:cNvPr>
          <p:cNvSpPr/>
          <p:nvPr/>
        </p:nvSpPr>
        <p:spPr>
          <a:xfrm>
            <a:off x="-88900" y="5876389"/>
            <a:ext cx="7061199" cy="6909838"/>
          </a:xfrm>
          <a:prstGeom prst="ellipse">
            <a:avLst/>
          </a:prstGeom>
          <a:solidFill>
            <a:srgbClr val="0070C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 sz="1634" dirty="0"/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E287567D-52E9-1F56-FEBD-8E6966DBC67D}"/>
              </a:ext>
            </a:extLst>
          </p:cNvPr>
          <p:cNvSpPr/>
          <p:nvPr/>
        </p:nvSpPr>
        <p:spPr>
          <a:xfrm>
            <a:off x="850231" y="4428735"/>
            <a:ext cx="5243955" cy="5243955"/>
          </a:xfrm>
          <a:prstGeom prst="ellipse">
            <a:avLst/>
          </a:prstGeom>
          <a:solidFill>
            <a:srgbClr val="0070C0">
              <a:alpha val="4417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 sz="1634"/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263BDF69-DEF2-1A99-4FAE-111D123D2D21}"/>
              </a:ext>
            </a:extLst>
          </p:cNvPr>
          <p:cNvSpPr/>
          <p:nvPr/>
        </p:nvSpPr>
        <p:spPr>
          <a:xfrm>
            <a:off x="1219689" y="4795638"/>
            <a:ext cx="4505039" cy="4505039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 sz="1634"/>
          </a:p>
        </p:txBody>
      </p:sp>
      <p:pic>
        <p:nvPicPr>
          <p:cNvPr id="38" name="그림 37" descr="실외, 보트이(가) 표시된 사진&#10;&#10;자동 생성된 설명">
            <a:extLst>
              <a:ext uri="{FF2B5EF4-FFF2-40B4-BE49-F238E27FC236}">
                <a16:creationId xmlns:a16="http://schemas.microsoft.com/office/drawing/2014/main" id="{A1A7C9E7-F68B-881E-9E7B-97315E8AFC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912" y="5036861"/>
            <a:ext cx="4022592" cy="40225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185C0BD8-3F3E-4DF1-BFD9-73F05467B61E}"/>
              </a:ext>
            </a:extLst>
          </p:cNvPr>
          <p:cNvSpPr txBox="1"/>
          <p:nvPr/>
        </p:nvSpPr>
        <p:spPr>
          <a:xfrm rot="16200000">
            <a:off x="4900198" y="5784449"/>
            <a:ext cx="25642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2">
                    <a:lumMod val="90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APPLICATION FOR NOMINATION</a:t>
            </a:r>
            <a:endParaRPr lang="ko-KR" altLang="en-US" sz="1200" dirty="0">
              <a:solidFill>
                <a:schemeClr val="bg2">
                  <a:lumMod val="90000"/>
                </a:schemeClr>
              </a:solidFill>
              <a:ea typeface="Pretendard" panose="02000503000000020004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599A3BA-B987-48BF-9EAE-E437BE978666}"/>
              </a:ext>
            </a:extLst>
          </p:cNvPr>
          <p:cNvGrpSpPr/>
          <p:nvPr/>
        </p:nvGrpSpPr>
        <p:grpSpPr>
          <a:xfrm>
            <a:off x="-1" y="374134"/>
            <a:ext cx="6858001" cy="369332"/>
            <a:chOff x="-1" y="374134"/>
            <a:chExt cx="6858001" cy="369332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62ABAC1D-6CF9-4F62-BF2F-1B6634825572}"/>
                </a:ext>
              </a:extLst>
            </p:cNvPr>
            <p:cNvGrpSpPr/>
            <p:nvPr/>
          </p:nvGrpSpPr>
          <p:grpSpPr>
            <a:xfrm flipH="1">
              <a:off x="-1" y="374134"/>
              <a:ext cx="6858001" cy="350469"/>
              <a:chOff x="-1" y="374134"/>
              <a:chExt cx="6858001" cy="350469"/>
            </a:xfrm>
          </p:grpSpPr>
          <p:sp>
            <p:nvSpPr>
              <p:cNvPr id="14" name="직사각형 13">
                <a:extLst>
                  <a:ext uri="{FF2B5EF4-FFF2-40B4-BE49-F238E27FC236}">
                    <a16:creationId xmlns:a16="http://schemas.microsoft.com/office/drawing/2014/main" id="{92716C8E-C3D6-4054-BDA5-24B777EC173C}"/>
                  </a:ext>
                </a:extLst>
              </p:cNvPr>
              <p:cNvSpPr/>
              <p:nvPr/>
            </p:nvSpPr>
            <p:spPr>
              <a:xfrm>
                <a:off x="884381" y="374134"/>
                <a:ext cx="5973619" cy="35046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ea typeface="Pretendard" panose="02000503000000020004" pitchFamily="50" charset="-127"/>
                </a:endParaRPr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85B61CDA-5187-41E8-9422-A4D0DED22786}"/>
                  </a:ext>
                </a:extLst>
              </p:cNvPr>
              <p:cNvSpPr/>
              <p:nvPr/>
            </p:nvSpPr>
            <p:spPr>
              <a:xfrm>
                <a:off x="-1" y="374134"/>
                <a:ext cx="766483" cy="350469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ea typeface="Pretendard" panose="02000503000000020004" pitchFamily="50" charset="-127"/>
                </a:endParaRP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987848A-86BF-4694-8CDE-8BC1E45D1B02}"/>
                </a:ext>
              </a:extLst>
            </p:cNvPr>
            <p:cNvSpPr txBox="1"/>
            <p:nvPr/>
          </p:nvSpPr>
          <p:spPr>
            <a:xfrm>
              <a:off x="4389579" y="374134"/>
              <a:ext cx="13319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400" dirty="0">
                  <a:solidFill>
                    <a:schemeClr val="bg1">
                      <a:lumMod val="75000"/>
                    </a:schemeClr>
                  </a:solidFill>
                  <a:latin typeface="+mj-lt"/>
                  <a:ea typeface="Pretendard" panose="02000503000000020004" pitchFamily="50" charset="-127"/>
                </a:rPr>
                <a:t>Contents </a:t>
              </a:r>
              <a:r>
                <a:rPr lang="ko-KR" altLang="en-US" dirty="0">
                  <a:ea typeface="Pretendard" panose="02000503000000020004" pitchFamily="50" charset="-127"/>
                </a:rPr>
                <a:t> 목차</a:t>
              </a:r>
              <a:endParaRPr lang="ko-KR" altLang="en-US" dirty="0">
                <a:solidFill>
                  <a:schemeClr val="bg1">
                    <a:lumMod val="75000"/>
                  </a:schemeClr>
                </a:solidFill>
                <a:latin typeface="+mj-lt"/>
                <a:ea typeface="Pretendard" panose="02000503000000020004" pitchFamily="50" charset="-127"/>
              </a:endParaRPr>
            </a:p>
          </p:txBody>
        </p:sp>
      </p:grp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EFF75115-7924-36EF-86A2-32B93B5E74C3}"/>
              </a:ext>
            </a:extLst>
          </p:cNvPr>
          <p:cNvSpPr/>
          <p:nvPr/>
        </p:nvSpPr>
        <p:spPr>
          <a:xfrm>
            <a:off x="587908" y="1774613"/>
            <a:ext cx="3136900" cy="369332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공사지명원</a:t>
            </a:r>
            <a:endParaRPr lang="en-US" altLang="ko-KR" dirty="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4C0D3825-1941-3ACE-8E6A-6AC93C049FF7}"/>
              </a:ext>
            </a:extLst>
          </p:cNvPr>
          <p:cNvSpPr/>
          <p:nvPr/>
        </p:nvSpPr>
        <p:spPr>
          <a:xfrm>
            <a:off x="587908" y="2315897"/>
            <a:ext cx="3136900" cy="369332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Ⅰ. </a:t>
            </a:r>
            <a:r>
              <a:rPr lang="ko-KR" altLang="en-US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회사개요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7804434-DF5D-5CF9-C253-E5939ABF51CB}"/>
              </a:ext>
            </a:extLst>
          </p:cNvPr>
          <p:cNvSpPr txBox="1"/>
          <p:nvPr/>
        </p:nvSpPr>
        <p:spPr>
          <a:xfrm>
            <a:off x="923083" y="2731211"/>
            <a:ext cx="3429000" cy="13477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인사말</a:t>
            </a:r>
            <a:endParaRPr lang="en-US" altLang="ko-KR" sz="1400" dirty="0">
              <a:solidFill>
                <a:schemeClr val="accent2"/>
              </a:solidFill>
              <a:latin typeface="Pretendard" panose="02000503000000020004" pitchFamily="50" charset="-127"/>
              <a:ea typeface="Pretendard" panose="02000503000000020004" pitchFamily="50" charset="-127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회사개요</a:t>
            </a:r>
            <a:endParaRPr lang="en-US" altLang="ko-KR" sz="1400" dirty="0">
              <a:solidFill>
                <a:schemeClr val="accent2"/>
              </a:solidFill>
              <a:latin typeface="Pretendard" panose="02000503000000020004" pitchFamily="50" charset="-127"/>
              <a:ea typeface="Pretendard" panose="02000503000000020004" pitchFamily="50" charset="-127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연혁 및 비전</a:t>
            </a:r>
            <a:r>
              <a:rPr lang="en-US" altLang="ko-KR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사업분야</a:t>
            </a:r>
            <a:endParaRPr lang="en-US" altLang="ko-KR" sz="1400" dirty="0">
              <a:solidFill>
                <a:schemeClr val="accent2"/>
              </a:solidFill>
              <a:latin typeface="Pretendard" panose="02000503000000020004" pitchFamily="50" charset="-127"/>
              <a:ea typeface="Pretendard" panose="02000503000000020004" pitchFamily="50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A1223B2F-F433-3F1F-FFD7-4FCEB6F92F65}"/>
              </a:ext>
            </a:extLst>
          </p:cNvPr>
          <p:cNvSpPr/>
          <p:nvPr/>
        </p:nvSpPr>
        <p:spPr>
          <a:xfrm>
            <a:off x="587908" y="4302421"/>
            <a:ext cx="3136900" cy="369332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Ⅱ.</a:t>
            </a:r>
            <a:r>
              <a:rPr lang="ko-KR" altLang="en-US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증빙서류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89F2375-16FC-B5BC-3497-006C6E92B5DE}"/>
              </a:ext>
            </a:extLst>
          </p:cNvPr>
          <p:cNvSpPr txBox="1"/>
          <p:nvPr/>
        </p:nvSpPr>
        <p:spPr>
          <a:xfrm>
            <a:off x="942133" y="4838114"/>
            <a:ext cx="4181474" cy="701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1.     </a:t>
            </a:r>
            <a:r>
              <a:rPr lang="ko-KR" altLang="en-US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인증 및 인허가현황</a:t>
            </a:r>
            <a:endParaRPr lang="en-US" altLang="ko-KR" sz="1400" dirty="0">
              <a:solidFill>
                <a:schemeClr val="accent2"/>
              </a:solidFill>
              <a:latin typeface="Pretendard" panose="02000503000000020004" pitchFamily="50" charset="-127"/>
              <a:ea typeface="Pretendard" panose="0200050300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2.    </a:t>
            </a:r>
            <a:r>
              <a:rPr lang="ko-KR" altLang="en-US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기술자 자격현황</a:t>
            </a: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174D5168-4E6B-6485-3CEF-D39BBEDA868C}"/>
              </a:ext>
            </a:extLst>
          </p:cNvPr>
          <p:cNvSpPr/>
          <p:nvPr/>
        </p:nvSpPr>
        <p:spPr>
          <a:xfrm>
            <a:off x="587908" y="5830116"/>
            <a:ext cx="3136900" cy="369332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Ⅲ.</a:t>
            </a:r>
            <a:r>
              <a:rPr lang="ko-KR" altLang="en-US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공사실적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382826F-A9E0-D768-9231-A449CE988AFE}"/>
              </a:ext>
            </a:extLst>
          </p:cNvPr>
          <p:cNvSpPr txBox="1"/>
          <p:nvPr/>
        </p:nvSpPr>
        <p:spPr>
          <a:xfrm>
            <a:off x="942133" y="6305380"/>
            <a:ext cx="4181474" cy="1350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시공능력 평가 확인서</a:t>
            </a:r>
            <a:endParaRPr lang="en-US" altLang="ko-KR" sz="1400" dirty="0">
              <a:solidFill>
                <a:schemeClr val="accent2"/>
              </a:solidFill>
              <a:latin typeface="Pretendard" panose="02000503000000020004" pitchFamily="50" charset="-127"/>
              <a:ea typeface="Pretendard" panose="02000503000000020004" pitchFamily="50" charset="-127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시공능력 순위 확인서</a:t>
            </a:r>
            <a:endParaRPr lang="en-US" altLang="ko-KR" sz="1400" dirty="0">
              <a:solidFill>
                <a:schemeClr val="accent2"/>
              </a:solidFill>
              <a:latin typeface="Pretendard" panose="02000503000000020004" pitchFamily="50" charset="-127"/>
              <a:ea typeface="Pretendard" panose="02000503000000020004" pitchFamily="50" charset="-127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건설공사 실적 확인서</a:t>
            </a:r>
            <a:endParaRPr lang="en-US" altLang="ko-KR" sz="1400" dirty="0">
              <a:solidFill>
                <a:schemeClr val="accent2"/>
              </a:solidFill>
              <a:latin typeface="Pretendard" panose="02000503000000020004" pitchFamily="50" charset="-127"/>
              <a:ea typeface="Pretendard" panose="02000503000000020004" pitchFamily="50" charset="-127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주요공사실적</a:t>
            </a:r>
            <a:r>
              <a:rPr lang="en-US" altLang="ko-KR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(</a:t>
            </a:r>
            <a:r>
              <a:rPr lang="ko-KR" altLang="en-US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최근 </a:t>
            </a:r>
            <a:r>
              <a:rPr lang="en-US" altLang="ko-KR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10</a:t>
            </a:r>
            <a:r>
              <a:rPr lang="ko-KR" altLang="en-US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년</a:t>
            </a:r>
            <a:r>
              <a:rPr lang="en-US" altLang="ko-KR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)</a:t>
            </a:r>
            <a:endParaRPr lang="ko-KR" altLang="en-US" sz="1400" dirty="0"/>
          </a:p>
        </p:txBody>
      </p:sp>
      <p:sp>
        <p:nvSpPr>
          <p:cNvPr id="53" name="자유형: 도형 52">
            <a:extLst>
              <a:ext uri="{FF2B5EF4-FFF2-40B4-BE49-F238E27FC236}">
                <a16:creationId xmlns:a16="http://schemas.microsoft.com/office/drawing/2014/main" id="{1702976A-197F-ACF4-6F24-F6E8F3DCFE9A}"/>
              </a:ext>
            </a:extLst>
          </p:cNvPr>
          <p:cNvSpPr/>
          <p:nvPr/>
        </p:nvSpPr>
        <p:spPr>
          <a:xfrm rot="16200000">
            <a:off x="4356421" y="7404421"/>
            <a:ext cx="2238329" cy="2764829"/>
          </a:xfrm>
          <a:custGeom>
            <a:avLst/>
            <a:gdLst>
              <a:gd name="connsiteX0" fmla="*/ 0 w 3429001"/>
              <a:gd name="connsiteY0" fmla="*/ 0 h 4235571"/>
              <a:gd name="connsiteX1" fmla="*/ 16205 w 3429001"/>
              <a:gd name="connsiteY1" fmla="*/ 2059 h 4235571"/>
              <a:gd name="connsiteX2" fmla="*/ 3429001 w 3429001"/>
              <a:gd name="connsiteY2" fmla="*/ 3981572 h 4235571"/>
              <a:gd name="connsiteX3" fmla="*/ 3423763 w 3429001"/>
              <a:gd name="connsiteY3" fmla="*/ 4188744 h 4235571"/>
              <a:gd name="connsiteX4" fmla="*/ 3420202 w 3429001"/>
              <a:gd name="connsiteY4" fmla="*/ 4235571 h 4235571"/>
              <a:gd name="connsiteX5" fmla="*/ 1398302 w 3429001"/>
              <a:gd name="connsiteY5" fmla="*/ 4235571 h 4235571"/>
              <a:gd name="connsiteX6" fmla="*/ 1405656 w 3429001"/>
              <a:gd name="connsiteY6" fmla="*/ 4187385 h 4235571"/>
              <a:gd name="connsiteX7" fmla="*/ 1416049 w 3429001"/>
              <a:gd name="connsiteY7" fmla="*/ 3981572 h 4235571"/>
              <a:gd name="connsiteX8" fmla="*/ 1689 w 3429001"/>
              <a:gd name="connsiteY8" fmla="*/ 2059121 h 4235571"/>
              <a:gd name="connsiteX9" fmla="*/ 0 w 3429001"/>
              <a:gd name="connsiteY9" fmla="*/ 2058686 h 4235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29001" h="4235571">
                <a:moveTo>
                  <a:pt x="0" y="0"/>
                </a:moveTo>
                <a:lnTo>
                  <a:pt x="16205" y="2059"/>
                </a:lnTo>
                <a:cubicBezTo>
                  <a:pt x="1948663" y="297332"/>
                  <a:pt x="3429001" y="1966576"/>
                  <a:pt x="3429001" y="3981572"/>
                </a:cubicBezTo>
                <a:cubicBezTo>
                  <a:pt x="3429001" y="4051055"/>
                  <a:pt x="3427241" y="4120126"/>
                  <a:pt x="3423763" y="4188744"/>
                </a:cubicBezTo>
                <a:lnTo>
                  <a:pt x="3420202" y="4235571"/>
                </a:lnTo>
                <a:lnTo>
                  <a:pt x="1398302" y="4235571"/>
                </a:lnTo>
                <a:lnTo>
                  <a:pt x="1405656" y="4187385"/>
                </a:lnTo>
                <a:cubicBezTo>
                  <a:pt x="1412529" y="4119715"/>
                  <a:pt x="1416049" y="4051055"/>
                  <a:pt x="1416049" y="3981572"/>
                </a:cubicBezTo>
                <a:cubicBezTo>
                  <a:pt x="1416049" y="3078298"/>
                  <a:pt x="821098" y="2313983"/>
                  <a:pt x="1689" y="2059121"/>
                </a:cubicBezTo>
                <a:lnTo>
                  <a:pt x="0" y="2058686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4" name="자유형: 도형 53">
            <a:extLst>
              <a:ext uri="{FF2B5EF4-FFF2-40B4-BE49-F238E27FC236}">
                <a16:creationId xmlns:a16="http://schemas.microsoft.com/office/drawing/2014/main" id="{C6D5FD51-043B-74B8-FCD9-5E39EEEFBC35}"/>
              </a:ext>
            </a:extLst>
          </p:cNvPr>
          <p:cNvSpPr/>
          <p:nvPr/>
        </p:nvSpPr>
        <p:spPr>
          <a:xfrm rot="16200000" flipH="1">
            <a:off x="248899" y="8613899"/>
            <a:ext cx="1042409" cy="1540207"/>
          </a:xfrm>
          <a:custGeom>
            <a:avLst/>
            <a:gdLst>
              <a:gd name="connsiteX0" fmla="*/ 0 w 1892430"/>
              <a:gd name="connsiteY0" fmla="*/ 0 h 2796151"/>
              <a:gd name="connsiteX1" fmla="*/ 1892430 w 1892430"/>
              <a:gd name="connsiteY1" fmla="*/ 0 h 2796151"/>
              <a:gd name="connsiteX2" fmla="*/ 1892430 w 1892430"/>
              <a:gd name="connsiteY2" fmla="*/ 2796151 h 2796151"/>
              <a:gd name="connsiteX3" fmla="*/ 1840917 w 1892430"/>
              <a:gd name="connsiteY3" fmla="*/ 2777297 h 2796151"/>
              <a:gd name="connsiteX4" fmla="*/ 8789 w 1892430"/>
              <a:gd name="connsiteY4" fmla="*/ 231910 h 2796151"/>
              <a:gd name="connsiteX5" fmla="*/ 0 w 1892430"/>
              <a:gd name="connsiteY5" fmla="*/ 0 h 2796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92430" h="2796151">
                <a:moveTo>
                  <a:pt x="0" y="0"/>
                </a:moveTo>
                <a:lnTo>
                  <a:pt x="1892430" y="0"/>
                </a:lnTo>
                <a:lnTo>
                  <a:pt x="1892430" y="2796151"/>
                </a:lnTo>
                <a:lnTo>
                  <a:pt x="1840917" y="2777297"/>
                </a:lnTo>
                <a:cubicBezTo>
                  <a:pt x="826701" y="2348321"/>
                  <a:pt x="96147" y="1380013"/>
                  <a:pt x="8789" y="231910"/>
                </a:cubicBez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87052412-F52D-65D7-FC0B-2FB4578E7FE4}"/>
              </a:ext>
            </a:extLst>
          </p:cNvPr>
          <p:cNvGrpSpPr/>
          <p:nvPr/>
        </p:nvGrpSpPr>
        <p:grpSpPr>
          <a:xfrm>
            <a:off x="4200" y="374134"/>
            <a:ext cx="6858001" cy="350469"/>
            <a:chOff x="-1" y="374134"/>
            <a:chExt cx="6858002" cy="350469"/>
          </a:xfrm>
        </p:grpSpPr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B2D76CEE-6BAF-9B7F-FC59-A9F3C7EDED97}"/>
                </a:ext>
              </a:extLst>
            </p:cNvPr>
            <p:cNvSpPr/>
            <p:nvPr/>
          </p:nvSpPr>
          <p:spPr>
            <a:xfrm>
              <a:off x="766482" y="374134"/>
              <a:ext cx="6091519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4F54FD40-79D8-2E3A-AA13-A3EF300A19D5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5B0AC7A-68F8-0407-F412-94127DB05380}"/>
                </a:ext>
              </a:extLst>
            </p:cNvPr>
            <p:cNvSpPr txBox="1"/>
            <p:nvPr/>
          </p:nvSpPr>
          <p:spPr>
            <a:xfrm>
              <a:off x="998082" y="404911"/>
              <a:ext cx="11925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 dirty="0">
                  <a:latin typeface="+mj-lt"/>
                  <a:ea typeface="Pretendard" panose="02000503000000020004" pitchFamily="50" charset="-127"/>
                </a:rPr>
                <a:t>목차 </a:t>
              </a:r>
              <a:r>
                <a:rPr lang="en-US" altLang="ko-KR" sz="1400" dirty="0">
                  <a:solidFill>
                    <a:schemeClr val="bg1">
                      <a:lumMod val="75000"/>
                    </a:schemeClr>
                  </a:solidFill>
                  <a:latin typeface="+mj-lt"/>
                  <a:ea typeface="Pretendard" panose="02000503000000020004" pitchFamily="50" charset="-127"/>
                </a:rPr>
                <a:t>Contents</a:t>
              </a:r>
              <a:endParaRPr lang="ko-KR" altLang="en-US" sz="1400" dirty="0">
                <a:solidFill>
                  <a:schemeClr val="bg1">
                    <a:lumMod val="75000"/>
                  </a:schemeClr>
                </a:solidFill>
                <a:latin typeface="+mj-lt"/>
                <a:ea typeface="Pretendard" panose="0200050300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2812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983CC83D-1C85-C085-517D-D0A8EF498AB3}"/>
              </a:ext>
            </a:extLst>
          </p:cNvPr>
          <p:cNvSpPr/>
          <p:nvPr/>
        </p:nvSpPr>
        <p:spPr>
          <a:xfrm>
            <a:off x="622372" y="1409654"/>
            <a:ext cx="5613257" cy="7771741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Pretendard" panose="0200050300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26E99428-647B-4002-93EB-B33D90BD523E}"/>
              </a:ext>
            </a:extLst>
          </p:cNvPr>
          <p:cNvGrpSpPr/>
          <p:nvPr/>
        </p:nvGrpSpPr>
        <p:grpSpPr>
          <a:xfrm>
            <a:off x="-1" y="374134"/>
            <a:ext cx="6858001" cy="369332"/>
            <a:chOff x="-1" y="374134"/>
            <a:chExt cx="6858002" cy="369332"/>
          </a:xfrm>
        </p:grpSpPr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E81DAD3-CF83-4743-9CB7-FEEB222CE170}"/>
                </a:ext>
              </a:extLst>
            </p:cNvPr>
            <p:cNvSpPr/>
            <p:nvPr/>
          </p:nvSpPr>
          <p:spPr>
            <a:xfrm>
              <a:off x="766482" y="374134"/>
              <a:ext cx="6091519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0C59B28-D364-4E25-ABD2-0245B1A62AEA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9C3440E-96C5-4057-BE47-4E290428CA53}"/>
                </a:ext>
              </a:extLst>
            </p:cNvPr>
            <p:cNvSpPr txBox="1"/>
            <p:nvPr/>
          </p:nvSpPr>
          <p:spPr>
            <a:xfrm>
              <a:off x="1047701" y="374134"/>
              <a:ext cx="15760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공사업무지명원</a:t>
              </a:r>
              <a:endParaRPr lang="ko-KR" altLang="en-US" dirty="0">
                <a:solidFill>
                  <a:schemeClr val="bg1">
                    <a:lumMod val="75000"/>
                  </a:schemeClr>
                </a:solidFill>
                <a:latin typeface="+mj-lt"/>
                <a:ea typeface="Pretendard" panose="02000503000000020004" pitchFamily="50" charset="-127"/>
              </a:endParaRPr>
            </a:p>
          </p:txBody>
        </p:sp>
      </p:grpSp>
      <p:sp>
        <p:nvSpPr>
          <p:cNvPr id="60" name="자유형: 도형 59">
            <a:extLst>
              <a:ext uri="{FF2B5EF4-FFF2-40B4-BE49-F238E27FC236}">
                <a16:creationId xmlns:a16="http://schemas.microsoft.com/office/drawing/2014/main" id="{06DC9BFD-6E53-43E9-A86D-4B840562F810}"/>
              </a:ext>
            </a:extLst>
          </p:cNvPr>
          <p:cNvSpPr/>
          <p:nvPr/>
        </p:nvSpPr>
        <p:spPr>
          <a:xfrm flipH="1">
            <a:off x="-1885815" y="9496731"/>
            <a:ext cx="2282" cy="212069"/>
          </a:xfrm>
          <a:custGeom>
            <a:avLst/>
            <a:gdLst>
              <a:gd name="connsiteX0" fmla="*/ 1982 w 1982"/>
              <a:gd name="connsiteY0" fmla="*/ 0 h 184205"/>
              <a:gd name="connsiteX1" fmla="*/ 880 w 1982"/>
              <a:gd name="connsiteY1" fmla="*/ 184205 h 184205"/>
              <a:gd name="connsiteX2" fmla="*/ 0 w 1982"/>
              <a:gd name="connsiteY2" fmla="*/ 184205 h 184205"/>
              <a:gd name="connsiteX3" fmla="*/ 1100 w 1982"/>
              <a:gd name="connsiteY3" fmla="*/ 365 h 184205"/>
              <a:gd name="connsiteX4" fmla="*/ 1982 w 1982"/>
              <a:gd name="connsiteY4" fmla="*/ 0 h 18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2" h="184205">
                <a:moveTo>
                  <a:pt x="1982" y="0"/>
                </a:moveTo>
                <a:lnTo>
                  <a:pt x="880" y="184205"/>
                </a:lnTo>
                <a:lnTo>
                  <a:pt x="0" y="184205"/>
                </a:lnTo>
                <a:lnTo>
                  <a:pt x="1100" y="365"/>
                </a:lnTo>
                <a:lnTo>
                  <a:pt x="1982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Pretendard" panose="02000503000000020004" pitchFamily="50" charset="-127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8BD0E47-4203-4BE0-9084-D487AA87405C}"/>
              </a:ext>
            </a:extLst>
          </p:cNvPr>
          <p:cNvGrpSpPr/>
          <p:nvPr/>
        </p:nvGrpSpPr>
        <p:grpSpPr>
          <a:xfrm>
            <a:off x="1043945" y="3188838"/>
            <a:ext cx="4842172" cy="5424685"/>
            <a:chOff x="994958" y="3188838"/>
            <a:chExt cx="4842172" cy="5424685"/>
          </a:xfrm>
        </p:grpSpPr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B9638C55-82C6-4BCF-BB56-99F51C5C5D17}"/>
                </a:ext>
              </a:extLst>
            </p:cNvPr>
            <p:cNvGrpSpPr/>
            <p:nvPr/>
          </p:nvGrpSpPr>
          <p:grpSpPr>
            <a:xfrm>
              <a:off x="994958" y="3188838"/>
              <a:ext cx="4527140" cy="340631"/>
              <a:chOff x="994958" y="3188838"/>
              <a:chExt cx="4527140" cy="340631"/>
            </a:xfrm>
          </p:grpSpPr>
          <p:sp>
            <p:nvSpPr>
              <p:cNvPr id="11" name="직사각형 10">
                <a:extLst>
                  <a:ext uri="{FF2B5EF4-FFF2-40B4-BE49-F238E27FC236}">
                    <a16:creationId xmlns:a16="http://schemas.microsoft.com/office/drawing/2014/main" id="{44861CB9-139E-4439-AB4A-9B5EAA14C8FA}"/>
                  </a:ext>
                </a:extLst>
              </p:cNvPr>
              <p:cNvSpPr/>
              <p:nvPr/>
            </p:nvSpPr>
            <p:spPr>
              <a:xfrm>
                <a:off x="1966908" y="3215665"/>
                <a:ext cx="3555190" cy="31172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ea typeface="Pretendard" panose="02000503000000020004" pitchFamily="50" charset="-127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F973F48-C77B-4C4B-BD97-80803BBE3FAF}"/>
                  </a:ext>
                </a:extLst>
              </p:cNvPr>
              <p:cNvSpPr txBox="1"/>
              <p:nvPr/>
            </p:nvSpPr>
            <p:spPr>
              <a:xfrm>
                <a:off x="994958" y="3188838"/>
                <a:ext cx="98261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6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</a:rPr>
                  <a:t>공사명</a:t>
                </a:r>
                <a:r>
                  <a:rPr lang="ko-KR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</a:rPr>
                  <a:t> </a:t>
                </a:r>
                <a:r>
                  <a:rPr lang="en-US" altLang="ko-KR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</a:rPr>
                  <a:t>: </a:t>
                </a:r>
                <a:endParaRPr lang="en-US" altLang="ko-KR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</a:endParaRPr>
              </a:p>
            </p:txBody>
          </p:sp>
          <p:cxnSp>
            <p:nvCxnSpPr>
              <p:cNvPr id="30" name="직선 연결선 29">
                <a:extLst>
                  <a:ext uri="{FF2B5EF4-FFF2-40B4-BE49-F238E27FC236}">
                    <a16:creationId xmlns:a16="http://schemas.microsoft.com/office/drawing/2014/main" id="{09666856-63EB-41EB-815A-CB45FD2952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66908" y="3529469"/>
                <a:ext cx="3555190" cy="0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46BF3F39-179F-4B14-902C-EBAA447A35A5}"/>
                </a:ext>
              </a:extLst>
            </p:cNvPr>
            <p:cNvGrpSpPr/>
            <p:nvPr/>
          </p:nvGrpSpPr>
          <p:grpSpPr>
            <a:xfrm>
              <a:off x="1020870" y="4199348"/>
              <a:ext cx="4816260" cy="4414175"/>
              <a:chOff x="1020870" y="3963272"/>
              <a:chExt cx="4816260" cy="4414175"/>
            </a:xfrm>
          </p:grpSpPr>
          <p:sp>
            <p:nvSpPr>
              <p:cNvPr id="7" name="object 3">
                <a:extLst>
                  <a:ext uri="{FF2B5EF4-FFF2-40B4-BE49-F238E27FC236}">
                    <a16:creationId xmlns:a16="http://schemas.microsoft.com/office/drawing/2014/main" id="{B75133B8-88DE-4C2D-A371-040568239A55}"/>
                  </a:ext>
                </a:extLst>
              </p:cNvPr>
              <p:cNvSpPr txBox="1"/>
              <p:nvPr/>
            </p:nvSpPr>
            <p:spPr>
              <a:xfrm>
                <a:off x="1020870" y="3963272"/>
                <a:ext cx="4816260" cy="253030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5" marR="5082">
                  <a:lnSpc>
                    <a:spcPct val="200000"/>
                  </a:lnSpc>
                  <a:tabLst>
                    <a:tab pos="1116777" algn="l"/>
                  </a:tabLst>
                </a:pPr>
                <a:r>
                  <a:rPr lang="ko-KR" altLang="en-US" sz="1200" spc="-5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 귀사의 무궁한 발전을 기원합니다</a:t>
                </a:r>
                <a:r>
                  <a:rPr lang="en-US" altLang="ko-KR" sz="1200" spc="-5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.</a:t>
                </a:r>
              </a:p>
              <a:p>
                <a:pPr marL="12705" marR="5082">
                  <a:lnSpc>
                    <a:spcPct val="200000"/>
                  </a:lnSpc>
                  <a:tabLst>
                    <a:tab pos="1116777" algn="l"/>
                  </a:tabLst>
                </a:pPr>
                <a:endParaRPr lang="en-US" altLang="ko-KR" sz="1200" spc="-5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  <a:p>
                <a:pPr marL="12705" marR="5082" algn="dist">
                  <a:lnSpc>
                    <a:spcPct val="200000"/>
                  </a:lnSpc>
                  <a:tabLst>
                    <a:tab pos="1116777" algn="l"/>
                  </a:tabLst>
                </a:pPr>
                <a:r>
                  <a:rPr lang="ko-KR" altLang="en-US" sz="1200" spc="-5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 금번 귀사에서 발주하는 공사입찰에 대하여</a:t>
                </a:r>
                <a:r>
                  <a:rPr lang="en-US" altLang="ko-KR" sz="1200" spc="-5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, </a:t>
                </a:r>
                <a:r>
                  <a:rPr lang="ko-KR" altLang="en-US" sz="1200" spc="-5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지명을 받고자 관련된 서류를</a:t>
                </a:r>
                <a:endParaRPr lang="en-US" altLang="ko-KR" sz="1200" spc="-5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  <a:p>
                <a:pPr marL="12705" marR="5082" algn="just">
                  <a:lnSpc>
                    <a:spcPct val="200000"/>
                  </a:lnSpc>
                  <a:tabLst>
                    <a:tab pos="1116777" algn="l"/>
                  </a:tabLst>
                </a:pPr>
                <a:r>
                  <a:rPr lang="en-US" altLang="ko-KR" sz="1200" spc="-5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 </a:t>
                </a:r>
                <a:r>
                  <a:rPr lang="ko-KR" altLang="en-US" sz="1200" spc="-5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첨부하여 제출합니다</a:t>
                </a:r>
                <a:r>
                  <a:rPr lang="en-US" altLang="ko-KR" sz="1200" spc="-5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.</a:t>
                </a:r>
              </a:p>
              <a:p>
                <a:pPr marL="12705" marR="5082">
                  <a:lnSpc>
                    <a:spcPct val="200000"/>
                  </a:lnSpc>
                  <a:tabLst>
                    <a:tab pos="1116777" algn="l"/>
                  </a:tabLst>
                </a:pPr>
                <a:endParaRPr lang="en-US" altLang="ko-KR" sz="1200" spc="-5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  <a:p>
                <a:pPr marL="12705" marR="5082" algn="dist">
                  <a:lnSpc>
                    <a:spcPct val="200000"/>
                  </a:lnSpc>
                  <a:tabLst>
                    <a:tab pos="1116777" algn="l"/>
                  </a:tabLst>
                </a:pPr>
                <a:r>
                  <a:rPr lang="ko-KR" altLang="en-US" sz="1200" spc="-5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 저희 임직원은 성실하고 신의를 다하여 공사를 끝까지 책임지고 진행할 것을</a:t>
                </a:r>
                <a:endParaRPr lang="en-US" altLang="ko-KR" sz="1200" spc="-5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  <a:p>
                <a:pPr marL="12705" marR="5082">
                  <a:lnSpc>
                    <a:spcPct val="200000"/>
                  </a:lnSpc>
                  <a:tabLst>
                    <a:tab pos="1116777" algn="l"/>
                  </a:tabLst>
                </a:pPr>
                <a:r>
                  <a:rPr lang="ko-KR" altLang="en-US" sz="1200" spc="-5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 약속 </a:t>
                </a:r>
                <a:r>
                  <a:rPr lang="ko-KR" altLang="en-US" sz="1200" spc="-5" dirty="0" err="1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드리오니</a:t>
                </a:r>
                <a:r>
                  <a:rPr lang="en-US" altLang="ko-KR" sz="1200" spc="-5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,</a:t>
                </a:r>
                <a:r>
                  <a:rPr lang="ko-KR" altLang="en-US" sz="1200" spc="-5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검토하시어 지명하여 주시기 바랍니다</a:t>
                </a:r>
                <a:r>
                  <a:rPr lang="en-US" altLang="ko-KR" sz="1200" spc="-5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.</a:t>
                </a:r>
                <a:endParaRPr lang="en-US" altLang="ko-KR" sz="12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056C7514-DACA-4B4C-B331-A7E2CF9A91CB}"/>
                  </a:ext>
                </a:extLst>
              </p:cNvPr>
              <p:cNvSpPr txBox="1"/>
              <p:nvPr/>
            </p:nvSpPr>
            <p:spPr>
              <a:xfrm>
                <a:off x="1335903" y="6855684"/>
                <a:ext cx="4186195" cy="1521763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5" marR="5082" algn="ctr">
                  <a:lnSpc>
                    <a:spcPct val="150000"/>
                  </a:lnSpc>
                  <a:tabLst>
                    <a:tab pos="1116777" algn="l"/>
                  </a:tabLst>
                </a:pPr>
                <a:r>
                  <a:rPr lang="en-US" altLang="ko-KR" sz="1200" b="1" spc="-5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</a:t>
                </a:r>
                <a:r>
                  <a:rPr lang="ko-KR" altLang="en-US" sz="1400" b="1" spc="-5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년           월          일</a:t>
                </a:r>
                <a:endParaRPr lang="en-US" altLang="ko-KR" sz="1400" b="1" spc="-5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  <a:p>
                <a:pPr marL="12705" marR="5082" algn="r">
                  <a:lnSpc>
                    <a:spcPct val="150000"/>
                  </a:lnSpc>
                  <a:tabLst>
                    <a:tab pos="1116777" algn="l"/>
                  </a:tabLst>
                </a:pPr>
                <a:endParaRPr lang="en-US" altLang="ko-KR" sz="1200" spc="-5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  <a:p>
                <a:pPr marL="12705" marR="5082" algn="r">
                  <a:lnSpc>
                    <a:spcPct val="150000"/>
                  </a:lnSpc>
                  <a:tabLst>
                    <a:tab pos="1116777" algn="l"/>
                  </a:tabLst>
                </a:pPr>
                <a:endParaRPr lang="en-US" altLang="ko-KR" sz="1200" spc="-5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  <a:p>
                <a:pPr marL="12705" marR="5082" algn="r">
                  <a:lnSpc>
                    <a:spcPct val="150000"/>
                  </a:lnSpc>
                  <a:tabLst>
                    <a:tab pos="1116777" algn="l"/>
                  </a:tabLst>
                </a:pPr>
                <a:r>
                  <a:rPr lang="ko-KR" altLang="en-US" sz="1200" spc="-5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전라남도 여수시 신월로 </a:t>
                </a:r>
                <a:r>
                  <a:rPr lang="en-US" altLang="ko-KR" sz="1200" spc="-5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713(</a:t>
                </a:r>
                <a:r>
                  <a:rPr lang="ko-KR" altLang="en-US" sz="1200" spc="-5" dirty="0" err="1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국동</a:t>
                </a:r>
                <a:r>
                  <a:rPr lang="en-US" altLang="ko-KR" sz="1200" spc="-5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) 3</a:t>
                </a:r>
                <a:r>
                  <a:rPr lang="ko-KR" altLang="en-US" sz="1200" spc="-5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층</a:t>
                </a:r>
                <a:endParaRPr lang="en-US" altLang="ko-KR" sz="1200" spc="-5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  <a:p>
                <a:pPr marL="12705" marR="5082" algn="r">
                  <a:lnSpc>
                    <a:spcPct val="150000"/>
                  </a:lnSpc>
                  <a:tabLst>
                    <a:tab pos="1116777" algn="l"/>
                  </a:tabLst>
                </a:pPr>
                <a:r>
                  <a:rPr lang="ko-KR" altLang="en-US" sz="1200" spc="-5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㈜ 광진건설   대표이사    </a:t>
                </a:r>
                <a:r>
                  <a:rPr lang="ko-KR" altLang="en-US" b="1" spc="-5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김  은  실</a:t>
                </a:r>
                <a:endParaRPr lang="en-US" altLang="ko-KR" sz="1200" spc="-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</p:grpSp>
      </p:grpSp>
      <p:sp>
        <p:nvSpPr>
          <p:cNvPr id="9" name="TextBox 8"/>
          <p:cNvSpPr txBox="1"/>
          <p:nvPr/>
        </p:nvSpPr>
        <p:spPr>
          <a:xfrm>
            <a:off x="1535253" y="1915602"/>
            <a:ext cx="3678424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ko-KR" altLang="en-US" sz="3600" b="1" spc="300" dirty="0">
                <a:latin typeface="Pretendard" panose="02000503000000020004" pitchFamily="50" charset="-127"/>
                <a:ea typeface="Pretendard" panose="02000503000000020004" pitchFamily="50" charset="-127"/>
              </a:rPr>
              <a:t>공 사 지 명 </a:t>
            </a:r>
            <a:r>
              <a:rPr lang="ko-KR" altLang="en-US" sz="3600" b="1" dirty="0">
                <a:latin typeface="Pretendard" panose="02000503000000020004" pitchFamily="50" charset="-127"/>
                <a:ea typeface="Pretendard" panose="02000503000000020004" pitchFamily="50" charset="-127"/>
              </a:rPr>
              <a:t>원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BDDF7F77-57B3-925E-E767-2E53E2F5983C}"/>
              </a:ext>
            </a:extLst>
          </p:cNvPr>
          <p:cNvGrpSpPr/>
          <p:nvPr/>
        </p:nvGrpSpPr>
        <p:grpSpPr>
          <a:xfrm>
            <a:off x="-1" y="374134"/>
            <a:ext cx="6858001" cy="350469"/>
            <a:chOff x="-1" y="374134"/>
            <a:chExt cx="6858002" cy="350469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37138DC3-A0B3-825D-CBF8-1B4BFE7FB0D1}"/>
                </a:ext>
              </a:extLst>
            </p:cNvPr>
            <p:cNvSpPr/>
            <p:nvPr/>
          </p:nvSpPr>
          <p:spPr>
            <a:xfrm>
              <a:off x="766482" y="374134"/>
              <a:ext cx="6091519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BFDB75A-C376-5C3D-3BF9-F9673CACB6BB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12F6373-162B-36C0-C368-F389E9C0B7E3}"/>
                </a:ext>
              </a:extLst>
            </p:cNvPr>
            <p:cNvSpPr txBox="1"/>
            <p:nvPr/>
          </p:nvSpPr>
          <p:spPr>
            <a:xfrm>
              <a:off x="773617" y="408106"/>
              <a:ext cx="8499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dirty="0">
                  <a:latin typeface="+mj-lt"/>
                  <a:ea typeface="Pretendard" panose="02000503000000020004" pitchFamily="50" charset="-127"/>
                </a:rPr>
                <a:t>공사지명원</a:t>
              </a:r>
              <a:endParaRPr lang="ko-KR" altLang="en-US" sz="1200" dirty="0">
                <a:solidFill>
                  <a:schemeClr val="bg1">
                    <a:lumMod val="75000"/>
                  </a:schemeClr>
                </a:solidFill>
                <a:latin typeface="+mj-lt"/>
                <a:ea typeface="Pretendard" panose="02000503000000020004" pitchFamily="50" charset="-127"/>
              </a:endParaRPr>
            </a:p>
          </p:txBody>
        </p:sp>
      </p:grpSp>
      <p:sp>
        <p:nvSpPr>
          <p:cNvPr id="10" name="Freeform 3">
            <a:extLst>
              <a:ext uri="{FF2B5EF4-FFF2-40B4-BE49-F238E27FC236}">
                <a16:creationId xmlns:a16="http://schemas.microsoft.com/office/drawing/2014/main" id="{181FEF39-90D9-07A2-8490-CA15D26507BA}"/>
              </a:ext>
            </a:extLst>
          </p:cNvPr>
          <p:cNvSpPr/>
          <p:nvPr/>
        </p:nvSpPr>
        <p:spPr>
          <a:xfrm>
            <a:off x="-18140" y="9496731"/>
            <a:ext cx="6871576" cy="409269"/>
          </a:xfrm>
          <a:custGeom>
            <a:avLst/>
            <a:gdLst/>
            <a:ahLst/>
            <a:cxnLst/>
            <a:rect l="l" t="t" r="r" b="b"/>
            <a:pathLst>
              <a:path w="4521734" h="452173">
                <a:moveTo>
                  <a:pt x="0" y="0"/>
                </a:moveTo>
                <a:lnTo>
                  <a:pt x="4521734" y="0"/>
                </a:lnTo>
                <a:lnTo>
                  <a:pt x="4521734" y="452173"/>
                </a:lnTo>
                <a:lnTo>
                  <a:pt x="0" y="452173"/>
                </a:lnTo>
                <a:close/>
              </a:path>
            </a:pathLst>
          </a:custGeom>
          <a:solidFill>
            <a:srgbClr val="0070C0"/>
          </a:solidFill>
        </p:spPr>
      </p:sp>
      <p:sp>
        <p:nvSpPr>
          <p:cNvPr id="14" name="Freeform 3">
            <a:extLst>
              <a:ext uri="{FF2B5EF4-FFF2-40B4-BE49-F238E27FC236}">
                <a16:creationId xmlns:a16="http://schemas.microsoft.com/office/drawing/2014/main" id="{232B5500-F3E2-D1B2-E769-19A79A3F05A6}"/>
              </a:ext>
            </a:extLst>
          </p:cNvPr>
          <p:cNvSpPr/>
          <p:nvPr/>
        </p:nvSpPr>
        <p:spPr>
          <a:xfrm>
            <a:off x="-10520" y="9496731"/>
            <a:ext cx="6871576" cy="409269"/>
          </a:xfrm>
          <a:custGeom>
            <a:avLst/>
            <a:gdLst/>
            <a:ahLst/>
            <a:cxnLst/>
            <a:rect l="l" t="t" r="r" b="b"/>
            <a:pathLst>
              <a:path w="4521734" h="452173">
                <a:moveTo>
                  <a:pt x="0" y="0"/>
                </a:moveTo>
                <a:lnTo>
                  <a:pt x="4521734" y="0"/>
                </a:lnTo>
                <a:lnTo>
                  <a:pt x="4521734" y="452173"/>
                </a:lnTo>
                <a:lnTo>
                  <a:pt x="0" y="452173"/>
                </a:lnTo>
                <a:close/>
              </a:path>
            </a:pathLst>
          </a:custGeom>
          <a:solidFill>
            <a:srgbClr val="0070C0"/>
          </a:solidFill>
        </p:spPr>
      </p:sp>
    </p:spTree>
    <p:extLst>
      <p:ext uri="{BB962C8B-B14F-4D97-AF65-F5344CB8AC3E}">
        <p14:creationId xmlns:p14="http://schemas.microsoft.com/office/powerpoint/2010/main" val="3319858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직사각형 34">
            <a:extLst>
              <a:ext uri="{FF2B5EF4-FFF2-40B4-BE49-F238E27FC236}">
                <a16:creationId xmlns:a16="http://schemas.microsoft.com/office/drawing/2014/main" id="{87F4A8B3-F56A-458A-ADAF-F8D6C93275CF}"/>
              </a:ext>
            </a:extLst>
          </p:cNvPr>
          <p:cNvSpPr/>
          <p:nvPr/>
        </p:nvSpPr>
        <p:spPr>
          <a:xfrm>
            <a:off x="622372" y="1409654"/>
            <a:ext cx="5613257" cy="7771741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Pretendard" panose="02000503000000020004" pitchFamily="50" charset="-127"/>
            </a:endParaRP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9C191818-919B-4112-99C5-43E57CCEA10F}"/>
              </a:ext>
            </a:extLst>
          </p:cNvPr>
          <p:cNvSpPr txBox="1"/>
          <p:nvPr/>
        </p:nvSpPr>
        <p:spPr>
          <a:xfrm>
            <a:off x="990391" y="4564380"/>
            <a:ext cx="5027786" cy="38070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spc="-5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  ㈜광진건설은 선착장</a:t>
            </a:r>
            <a:r>
              <a:rPr lang="en-US" altLang="ko-KR" sz="1200" spc="-5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, </a:t>
            </a:r>
            <a:r>
              <a:rPr lang="ko-KR" altLang="en-US" sz="1200" spc="-5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방파제 등 수중공사업의 오랜 경험과</a:t>
            </a:r>
            <a:r>
              <a:rPr lang="en-US" altLang="ko-KR" sz="1200" spc="-5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 </a:t>
            </a:r>
            <a:r>
              <a:rPr lang="ko-KR" altLang="en-US" sz="1200" spc="-5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선박 등 </a:t>
            </a:r>
            <a:endParaRPr lang="en-US" altLang="ko-KR" sz="1200" spc="-5" dirty="0">
              <a:solidFill>
                <a:schemeClr val="accent2"/>
              </a:solidFill>
              <a:latin typeface="Pretendard" panose="02000503000000020004" pitchFamily="50" charset="-127"/>
              <a:ea typeface="Pretendard" panose="0200050300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spc="-5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  보유 장비를 바탕으로 국내 해양건설산업 발전에 많은 이바지를 하고 있습니다</a:t>
            </a:r>
            <a:r>
              <a:rPr lang="en-US" altLang="ko-KR" sz="1200" spc="-5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200" spc="-5" dirty="0">
              <a:solidFill>
                <a:schemeClr val="accent2"/>
              </a:solidFill>
              <a:latin typeface="Pretendard" panose="02000503000000020004" pitchFamily="50" charset="-127"/>
              <a:ea typeface="Pretendard" panose="0200050300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spc="-5" dirty="0">
              <a:solidFill>
                <a:schemeClr val="accent2"/>
              </a:solidFill>
              <a:latin typeface="Pretendard" panose="02000503000000020004" pitchFamily="50" charset="-127"/>
              <a:ea typeface="Pretendard" panose="0200050300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spc="-5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  </a:t>
            </a:r>
            <a:r>
              <a:rPr lang="ko-KR" altLang="en-US" sz="1200" u="sng" spc="-5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석공</a:t>
            </a:r>
            <a:r>
              <a:rPr lang="en-US" altLang="ko-KR" sz="1200" u="sng" spc="-5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, </a:t>
            </a:r>
            <a:r>
              <a:rPr lang="ko-KR" altLang="en-US" sz="1200" u="sng" spc="-5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수중</a:t>
            </a:r>
            <a:r>
              <a:rPr lang="en-US" altLang="ko-KR" sz="1200" u="sng" spc="-5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, </a:t>
            </a:r>
            <a:r>
              <a:rPr lang="ko-KR" altLang="en-US" sz="1200" u="sng" spc="-5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철근콘크리트공사 </a:t>
            </a:r>
            <a:r>
              <a:rPr lang="en-US" altLang="ko-KR" sz="1200" u="sng" spc="-5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· </a:t>
            </a:r>
            <a:r>
              <a:rPr lang="ko-KR" altLang="en-US" sz="1200" u="sng" spc="-5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해상운송사업</a:t>
            </a:r>
            <a:r>
              <a:rPr lang="en-US" altLang="ko-KR" sz="1200" u="sng" spc="-5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(</a:t>
            </a:r>
            <a:r>
              <a:rPr lang="ko-KR" altLang="en-US" sz="1200" u="sng" spc="-5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바지선</a:t>
            </a:r>
            <a:r>
              <a:rPr lang="en-US" altLang="ko-KR" sz="1200" u="sng" spc="-5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, </a:t>
            </a:r>
            <a:r>
              <a:rPr lang="ko-KR" altLang="en-US" sz="1200" u="sng" spc="-5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예인선</a:t>
            </a:r>
            <a:r>
              <a:rPr lang="en-US" altLang="ko-KR" sz="1200" u="sng" spc="-5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)</a:t>
            </a:r>
            <a:r>
              <a:rPr lang="en-US" altLang="ko-KR" sz="1200" spc="-5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 </a:t>
            </a:r>
            <a:r>
              <a:rPr lang="ko-KR" altLang="en-US" sz="1200" spc="-5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등의 </a:t>
            </a:r>
            <a:endParaRPr lang="en-US" altLang="ko-KR" sz="1200" spc="-5" dirty="0">
              <a:solidFill>
                <a:schemeClr val="accent2"/>
              </a:solidFill>
              <a:latin typeface="Pretendard" panose="02000503000000020004" pitchFamily="50" charset="-127"/>
              <a:ea typeface="Pretendard" panose="0200050300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spc="-5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  면허를 보유하고 있으며</a:t>
            </a:r>
            <a:r>
              <a:rPr lang="en-US" altLang="ko-KR" sz="1200" spc="-5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, </a:t>
            </a:r>
            <a:r>
              <a:rPr lang="ko-KR" altLang="en-US" sz="1200" spc="-5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각 분야에 많은 기술진 및 잠수사를 보유하고 있습니다</a:t>
            </a:r>
            <a:r>
              <a:rPr lang="en-US" altLang="ko-KR" sz="1200" spc="-5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endParaRPr lang="en-US" altLang="ko-KR" sz="1200" spc="-5" dirty="0">
              <a:solidFill>
                <a:schemeClr val="accent2"/>
              </a:solidFill>
              <a:latin typeface="Pretendard" panose="02000503000000020004" pitchFamily="50" charset="-127"/>
              <a:ea typeface="Pretendard" panose="0200050300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spc="-5" dirty="0">
              <a:solidFill>
                <a:schemeClr val="accent2"/>
              </a:solidFill>
              <a:latin typeface="Pretendard" panose="02000503000000020004" pitchFamily="50" charset="-127"/>
              <a:ea typeface="Pretendard" panose="0200050300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spc="-5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  앞으로도 우리나라의 수중작업 발전에 일익을 담당하고 </a:t>
            </a:r>
            <a:endParaRPr lang="en-US" altLang="ko-KR" sz="1200" spc="-5" dirty="0">
              <a:solidFill>
                <a:schemeClr val="accent2"/>
              </a:solidFill>
              <a:latin typeface="Pretendard" panose="02000503000000020004" pitchFamily="50" charset="-127"/>
              <a:ea typeface="Pretendard" panose="0200050300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spc="-5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  성실과 신뢰로 공사에 임하며 최고의 성실시공으로 보답해 드리겠습니다</a:t>
            </a:r>
            <a:r>
              <a:rPr lang="en-US" altLang="ko-KR" sz="1100" spc="-5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ko-KR" altLang="en-US" sz="1100" spc="-5" dirty="0">
              <a:solidFill>
                <a:schemeClr val="accent2"/>
              </a:solidFill>
              <a:latin typeface="Pretendard" panose="02000503000000020004" pitchFamily="50" charset="-127"/>
              <a:ea typeface="Pretendard" panose="02000503000000020004" pitchFamily="50" charset="-127"/>
            </a:endParaRPr>
          </a:p>
          <a:p>
            <a:pPr algn="r">
              <a:lnSpc>
                <a:spcPct val="150000"/>
              </a:lnSpc>
            </a:pPr>
            <a:endParaRPr lang="en-US" altLang="ko-KR" b="1" spc="-5" dirty="0">
              <a:solidFill>
                <a:schemeClr val="accent2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r">
              <a:lnSpc>
                <a:spcPct val="150000"/>
              </a:lnSpc>
            </a:pPr>
            <a:r>
              <a:rPr lang="en-US" altLang="ko-KR" b="1" spc="-5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㈜</a:t>
            </a:r>
            <a:r>
              <a:rPr lang="ko-KR" altLang="en-US" b="1" spc="-5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광진건설 임직원 일동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A0DCE2-E54F-4B6C-BA9C-CFC2C0144FEE}"/>
              </a:ext>
            </a:extLst>
          </p:cNvPr>
          <p:cNvSpPr txBox="1"/>
          <p:nvPr/>
        </p:nvSpPr>
        <p:spPr>
          <a:xfrm>
            <a:off x="939012" y="1687686"/>
            <a:ext cx="4814404" cy="45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u="sng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㈜광진건설을 </a:t>
            </a:r>
            <a:r>
              <a:rPr lang="ko-KR" altLang="en-US" b="1" u="sng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아껴주셔서</a:t>
            </a:r>
            <a:r>
              <a:rPr lang="ko-KR" altLang="en-US" b="1" u="sng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진심으로 감사드립니다</a:t>
            </a:r>
            <a:r>
              <a:rPr lang="en-US" altLang="ko-KR" b="1" u="sng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7CE7ED05-E9D1-AC97-2E30-B5B974F1FBE3}"/>
              </a:ext>
            </a:extLst>
          </p:cNvPr>
          <p:cNvGrpSpPr/>
          <p:nvPr/>
        </p:nvGrpSpPr>
        <p:grpSpPr>
          <a:xfrm>
            <a:off x="-1" y="364702"/>
            <a:ext cx="6858001" cy="369332"/>
            <a:chOff x="-1" y="364702"/>
            <a:chExt cx="6858001" cy="369332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C94CCE97-D817-D544-83E7-CE7E51F63899}"/>
                </a:ext>
              </a:extLst>
            </p:cNvPr>
            <p:cNvSpPr/>
            <p:nvPr/>
          </p:nvSpPr>
          <p:spPr>
            <a:xfrm>
              <a:off x="766482" y="374134"/>
              <a:ext cx="6091518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49FAD98F-9B0A-304F-CEEC-58DE7828ECE7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CE6DA03-31F4-75E4-3E49-7FD3CBAEC0F0}"/>
                </a:ext>
              </a:extLst>
            </p:cNvPr>
            <p:cNvSpPr txBox="1"/>
            <p:nvPr/>
          </p:nvSpPr>
          <p:spPr>
            <a:xfrm>
              <a:off x="1047701" y="364702"/>
              <a:ext cx="1576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Ⅰ. 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회사개요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BB4A256-A219-8FFE-0B89-C4164384D3C6}"/>
                </a:ext>
              </a:extLst>
            </p:cNvPr>
            <p:cNvSpPr txBox="1"/>
            <p:nvPr/>
          </p:nvSpPr>
          <p:spPr>
            <a:xfrm>
              <a:off x="4723693" y="364702"/>
              <a:ext cx="1576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1. 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인사말</a:t>
              </a: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C16C6541-7251-F8A0-0EC3-826F33863FAD}"/>
              </a:ext>
            </a:extLst>
          </p:cNvPr>
          <p:cNvGrpSpPr/>
          <p:nvPr/>
        </p:nvGrpSpPr>
        <p:grpSpPr>
          <a:xfrm>
            <a:off x="-1" y="374134"/>
            <a:ext cx="6858001" cy="350469"/>
            <a:chOff x="-1" y="374134"/>
            <a:chExt cx="6858001" cy="350469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80DB836-C8AC-DF19-D6E2-9214E8F801D9}"/>
                </a:ext>
              </a:extLst>
            </p:cNvPr>
            <p:cNvSpPr/>
            <p:nvPr/>
          </p:nvSpPr>
          <p:spPr>
            <a:xfrm>
              <a:off x="766482" y="374134"/>
              <a:ext cx="6091518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201CC01-3B3B-81CC-5086-26EC2647CF69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F894406-6379-4BDE-B6AC-D543D4393E82}"/>
                </a:ext>
              </a:extLst>
            </p:cNvPr>
            <p:cNvSpPr txBox="1"/>
            <p:nvPr/>
          </p:nvSpPr>
          <p:spPr>
            <a:xfrm>
              <a:off x="777297" y="410868"/>
              <a:ext cx="1576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latin typeface="+mj-lt"/>
                  <a:ea typeface="Pretendard" panose="02000503000000020004" pitchFamily="50" charset="-127"/>
                </a:rPr>
                <a:t>Ⅰ. </a:t>
              </a:r>
              <a:r>
                <a:rPr lang="ko-KR" altLang="en-US" sz="1200" dirty="0">
                  <a:latin typeface="+mj-lt"/>
                  <a:ea typeface="Pretendard" panose="02000503000000020004" pitchFamily="50" charset="-127"/>
                </a:rPr>
                <a:t>회사개요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9AB0612-A777-0834-DC2B-48997CDE69BA}"/>
                </a:ext>
              </a:extLst>
            </p:cNvPr>
            <p:cNvSpPr txBox="1"/>
            <p:nvPr/>
          </p:nvSpPr>
          <p:spPr>
            <a:xfrm>
              <a:off x="4659557" y="414795"/>
              <a:ext cx="1576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latin typeface="+mj-lt"/>
                  <a:ea typeface="Pretendard" panose="02000503000000020004" pitchFamily="50" charset="-127"/>
                </a:rPr>
                <a:t>1. </a:t>
              </a:r>
              <a:r>
                <a:rPr lang="ko-KR" altLang="en-US" sz="1200" dirty="0">
                  <a:latin typeface="+mj-lt"/>
                  <a:ea typeface="Pretendard" panose="02000503000000020004" pitchFamily="50" charset="-127"/>
                </a:rPr>
                <a:t>인사말</a:t>
              </a:r>
            </a:p>
          </p:txBody>
        </p:sp>
      </p:grpSp>
      <p:sp>
        <p:nvSpPr>
          <p:cNvPr id="5" name="Freeform 3">
            <a:extLst>
              <a:ext uri="{FF2B5EF4-FFF2-40B4-BE49-F238E27FC236}">
                <a16:creationId xmlns:a16="http://schemas.microsoft.com/office/drawing/2014/main" id="{6B6ED333-9124-0993-C820-656AD79A71D5}"/>
              </a:ext>
            </a:extLst>
          </p:cNvPr>
          <p:cNvSpPr/>
          <p:nvPr/>
        </p:nvSpPr>
        <p:spPr>
          <a:xfrm>
            <a:off x="-18140" y="9496731"/>
            <a:ext cx="6871576" cy="409269"/>
          </a:xfrm>
          <a:custGeom>
            <a:avLst/>
            <a:gdLst/>
            <a:ahLst/>
            <a:cxnLst/>
            <a:rect l="l" t="t" r="r" b="b"/>
            <a:pathLst>
              <a:path w="4521734" h="452173">
                <a:moveTo>
                  <a:pt x="0" y="0"/>
                </a:moveTo>
                <a:lnTo>
                  <a:pt x="4521734" y="0"/>
                </a:lnTo>
                <a:lnTo>
                  <a:pt x="4521734" y="452173"/>
                </a:lnTo>
                <a:lnTo>
                  <a:pt x="0" y="452173"/>
                </a:lnTo>
                <a:close/>
              </a:path>
            </a:pathLst>
          </a:custGeom>
          <a:solidFill>
            <a:srgbClr val="0070C0"/>
          </a:solidFill>
        </p:spPr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AA586BB7-CD15-97F0-274A-D3A129F0BFD1}"/>
              </a:ext>
            </a:extLst>
          </p:cNvPr>
          <p:cNvSpPr/>
          <p:nvPr/>
        </p:nvSpPr>
        <p:spPr>
          <a:xfrm>
            <a:off x="-10520" y="9496731"/>
            <a:ext cx="6871576" cy="409269"/>
          </a:xfrm>
          <a:custGeom>
            <a:avLst/>
            <a:gdLst/>
            <a:ahLst/>
            <a:cxnLst/>
            <a:rect l="l" t="t" r="r" b="b"/>
            <a:pathLst>
              <a:path w="4521734" h="452173">
                <a:moveTo>
                  <a:pt x="0" y="0"/>
                </a:moveTo>
                <a:lnTo>
                  <a:pt x="4521734" y="0"/>
                </a:lnTo>
                <a:lnTo>
                  <a:pt x="4521734" y="452173"/>
                </a:lnTo>
                <a:lnTo>
                  <a:pt x="0" y="452173"/>
                </a:lnTo>
                <a:close/>
              </a:path>
            </a:pathLst>
          </a:custGeom>
          <a:solidFill>
            <a:srgbClr val="0070C0"/>
          </a:solidFill>
        </p:spPr>
      </p:sp>
      <p:pic>
        <p:nvPicPr>
          <p:cNvPr id="8" name="그림 7" descr="하늘, 실외, 물, 자연이(가) 표시된 사진&#10;&#10;자동 생성된 설명">
            <a:extLst>
              <a:ext uri="{FF2B5EF4-FFF2-40B4-BE49-F238E27FC236}">
                <a16:creationId xmlns:a16="http://schemas.microsoft.com/office/drawing/2014/main" id="{8126E4BA-76C4-7E06-84DA-CF2233BC3F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01" y="2241206"/>
            <a:ext cx="4756515" cy="186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880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개체 틀 39">
            <a:extLst>
              <a:ext uri="{FF2B5EF4-FFF2-40B4-BE49-F238E27FC236}">
                <a16:creationId xmlns:a16="http://schemas.microsoft.com/office/drawing/2014/main" id="{B88B759E-578D-4744-8CA5-E304F6E1641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6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065" b="8065"/>
          <a:stretch/>
        </p:blipFill>
        <p:spPr>
          <a:xfrm>
            <a:off x="672350" y="1162050"/>
            <a:ext cx="5737973" cy="3609355"/>
          </a:xfrm>
          <a:ln>
            <a:solidFill>
              <a:schemeClr val="tx1"/>
            </a:solidFill>
          </a:ln>
        </p:spPr>
      </p:pic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C5355187-9EFB-4CBF-B012-1C639A9B1F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0721981"/>
              </p:ext>
            </p:extLst>
          </p:nvPr>
        </p:nvGraphicFramePr>
        <p:xfrm>
          <a:off x="672351" y="5950024"/>
          <a:ext cx="5513299" cy="31796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5837">
                  <a:extLst>
                    <a:ext uri="{9D8B030D-6E8A-4147-A177-3AD203B41FA5}">
                      <a16:colId xmlns:a16="http://schemas.microsoft.com/office/drawing/2014/main" val="2932294293"/>
                    </a:ext>
                  </a:extLst>
                </a:gridCol>
                <a:gridCol w="4367462">
                  <a:extLst>
                    <a:ext uri="{9D8B030D-6E8A-4147-A177-3AD203B41FA5}">
                      <a16:colId xmlns:a16="http://schemas.microsoft.com/office/drawing/2014/main" val="1192384055"/>
                    </a:ext>
                  </a:extLst>
                </a:gridCol>
              </a:tblGrid>
              <a:tr h="4170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accent2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홈페이지</a:t>
                      </a:r>
                    </a:p>
                  </a:txBody>
                  <a:tcPr marL="144000" marR="144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http://kjport.kr</a:t>
                      </a:r>
                    </a:p>
                  </a:txBody>
                  <a:tcPr marL="144000" marR="144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88452"/>
                  </a:ext>
                </a:extLst>
              </a:tr>
              <a:tr h="4170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accent2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사업종목</a:t>
                      </a:r>
                    </a:p>
                  </a:txBody>
                  <a:tcPr marL="144000" marR="144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선착장</a:t>
                      </a:r>
                      <a:r>
                        <a:rPr lang="en-US" altLang="ko-K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, </a:t>
                      </a:r>
                      <a:r>
                        <a:rPr lang="ko-KR" altLang="en-US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방파제</a:t>
                      </a:r>
                      <a:r>
                        <a:rPr lang="en-US" altLang="ko-K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, </a:t>
                      </a:r>
                      <a:r>
                        <a:rPr lang="ko-KR" altLang="en-US" sz="1100" b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호안</a:t>
                      </a:r>
                      <a:r>
                        <a:rPr lang="en-US" altLang="ko-K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, </a:t>
                      </a:r>
                      <a:r>
                        <a:rPr lang="ko-KR" altLang="en-US" sz="1100" b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수중준설</a:t>
                      </a:r>
                      <a:r>
                        <a:rPr lang="en-US" altLang="ko-K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, </a:t>
                      </a:r>
                      <a:r>
                        <a:rPr lang="ko-KR" altLang="en-US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항로표지시설</a:t>
                      </a:r>
                      <a:r>
                        <a:rPr lang="en-US" altLang="ko-K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, </a:t>
                      </a:r>
                      <a:r>
                        <a:rPr lang="ko-KR" altLang="en-US" sz="1100" b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인공어초투하</a:t>
                      </a:r>
                      <a:r>
                        <a:rPr lang="ko-KR" altLang="en-US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 및 거치공사</a:t>
                      </a:r>
                    </a:p>
                  </a:txBody>
                  <a:tcPr marL="144000" marR="144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889170"/>
                  </a:ext>
                </a:extLst>
              </a:tr>
              <a:tr h="4170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accent2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본  사</a:t>
                      </a:r>
                    </a:p>
                  </a:txBody>
                  <a:tcPr marL="144000" marR="144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전라남도 여수시 신월로 </a:t>
                      </a:r>
                      <a:r>
                        <a:rPr lang="en-US" altLang="ko-K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713(</a:t>
                      </a:r>
                      <a:r>
                        <a:rPr lang="ko-KR" altLang="en-US" sz="1100" b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국동</a:t>
                      </a:r>
                      <a:r>
                        <a:rPr lang="en-US" altLang="ko-K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) 3</a:t>
                      </a:r>
                      <a:r>
                        <a:rPr lang="ko-KR" altLang="en-US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층</a:t>
                      </a:r>
                    </a:p>
                  </a:txBody>
                  <a:tcPr marL="144000" marR="144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6041480"/>
                  </a:ext>
                </a:extLst>
              </a:tr>
              <a:tr h="6254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dirty="0">
                          <a:solidFill>
                            <a:schemeClr val="accent2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신용평가 등급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 전문건설공제조합 </a:t>
                      </a:r>
                      <a:r>
                        <a:rPr lang="en-US" altLang="ko-K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: B</a:t>
                      </a:r>
                    </a:p>
                    <a:p>
                      <a:pPr marL="171450" indent="-171450" algn="l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 </a:t>
                      </a:r>
                      <a:r>
                        <a:rPr lang="ko-KR" altLang="en-US" sz="1100" b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한국기업데이타</a:t>
                      </a:r>
                      <a:r>
                        <a:rPr lang="ko-KR" altLang="en-US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 </a:t>
                      </a:r>
                      <a:r>
                        <a:rPr lang="en-US" altLang="ko-K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: BB+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2779352"/>
                  </a:ext>
                </a:extLst>
              </a:tr>
              <a:tr h="130302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dirty="0">
                          <a:solidFill>
                            <a:schemeClr val="accent2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보유면허</a:t>
                      </a:r>
                    </a:p>
                  </a:txBody>
                  <a:tcPr marL="144000" marR="144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석공사업</a:t>
                      </a:r>
                      <a:r>
                        <a:rPr lang="en-US" altLang="ko-K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(</a:t>
                      </a:r>
                      <a:r>
                        <a:rPr lang="ko-KR" altLang="en-US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전남 </a:t>
                      </a:r>
                      <a:r>
                        <a:rPr lang="en-US" altLang="ko-K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97-04-12)</a:t>
                      </a:r>
                    </a:p>
                    <a:p>
                      <a:pPr marL="171450" indent="-171450" algn="l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수중공사업</a:t>
                      </a:r>
                      <a:r>
                        <a:rPr lang="en-US" altLang="ko-K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(</a:t>
                      </a:r>
                      <a:r>
                        <a:rPr lang="ko-KR" altLang="en-US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전남 </a:t>
                      </a:r>
                      <a:r>
                        <a:rPr lang="en-US" altLang="ko-K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97-14-04)</a:t>
                      </a:r>
                    </a:p>
                    <a:p>
                      <a:pPr marL="171450" indent="-171450" algn="l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철근 콘크리트 </a:t>
                      </a:r>
                      <a:r>
                        <a:rPr lang="ko-KR" altLang="en-US" sz="1100" b="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공사업</a:t>
                      </a:r>
                      <a:r>
                        <a:rPr lang="en-US" altLang="ko-K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(</a:t>
                      </a:r>
                      <a:r>
                        <a:rPr lang="ko-KR" altLang="en-US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전남 </a:t>
                      </a:r>
                      <a:r>
                        <a:rPr lang="en-US" altLang="ko-K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98-10-14)</a:t>
                      </a:r>
                    </a:p>
                    <a:p>
                      <a:pPr marL="171450" indent="-171450" algn="l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해양운송산업등록증</a:t>
                      </a:r>
                      <a:r>
                        <a:rPr lang="en-US" altLang="ko-KR" sz="11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(YSK-2028)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712948"/>
                  </a:ext>
                </a:extLst>
              </a:tr>
            </a:tbl>
          </a:graphicData>
        </a:graphic>
      </p:graphicFrame>
      <p:graphicFrame>
        <p:nvGraphicFramePr>
          <p:cNvPr id="18" name="표 17">
            <a:extLst>
              <a:ext uri="{FF2B5EF4-FFF2-40B4-BE49-F238E27FC236}">
                <a16:creationId xmlns:a16="http://schemas.microsoft.com/office/drawing/2014/main" id="{E1254503-9BD7-47BB-93CD-353FF53A6E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804429"/>
              </p:ext>
            </p:extLst>
          </p:nvPr>
        </p:nvGraphicFramePr>
        <p:xfrm>
          <a:off x="3733799" y="3884442"/>
          <a:ext cx="2689225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2408">
                  <a:extLst>
                    <a:ext uri="{9D8B030D-6E8A-4147-A177-3AD203B41FA5}">
                      <a16:colId xmlns:a16="http://schemas.microsoft.com/office/drawing/2014/main" val="2932294293"/>
                    </a:ext>
                  </a:extLst>
                </a:gridCol>
                <a:gridCol w="1696817">
                  <a:extLst>
                    <a:ext uri="{9D8B030D-6E8A-4147-A177-3AD203B41FA5}">
                      <a16:colId xmlns:a16="http://schemas.microsoft.com/office/drawing/2014/main" val="1192384055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accent2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전화번호</a:t>
                      </a:r>
                      <a:endParaRPr lang="en-US" altLang="ko-KR" sz="1200" b="1" dirty="0">
                        <a:solidFill>
                          <a:schemeClr val="accent2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</a:endParaRPr>
                    </a:p>
                  </a:txBody>
                  <a:tcPr marL="144000" marR="144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061-642-9316</a:t>
                      </a:r>
                      <a:endParaRPr lang="ko-KR" altLang="en-US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</a:endParaRPr>
                    </a:p>
                  </a:txBody>
                  <a:tcPr marL="144000" marR="144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89171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accent2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팩스번호</a:t>
                      </a:r>
                      <a:endParaRPr lang="en-US" altLang="ko-KR" sz="1200" b="1" dirty="0">
                        <a:solidFill>
                          <a:schemeClr val="accent2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</a:endParaRPr>
                    </a:p>
                  </a:txBody>
                  <a:tcPr marL="144000" marR="144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061-642-9317</a:t>
                      </a:r>
                      <a:endParaRPr lang="ko-KR" altLang="en-US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</a:endParaRPr>
                    </a:p>
                  </a:txBody>
                  <a:tcPr marL="144000" marR="144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688721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accent2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사업자</a:t>
                      </a:r>
                      <a:endParaRPr lang="en-US" altLang="ko-KR" sz="1200" b="1" dirty="0">
                        <a:solidFill>
                          <a:schemeClr val="accent2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accent2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등록번호</a:t>
                      </a:r>
                    </a:p>
                  </a:txBody>
                  <a:tcPr marL="144000" marR="144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417-81-14924</a:t>
                      </a:r>
                      <a:endParaRPr lang="ko-KR" altLang="en-US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</a:endParaRPr>
                    </a:p>
                  </a:txBody>
                  <a:tcPr marL="144000" marR="144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600720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accent2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법인</a:t>
                      </a:r>
                      <a:endParaRPr lang="en-US" altLang="ko-KR" sz="1200" b="1" dirty="0">
                        <a:solidFill>
                          <a:schemeClr val="accent2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accent2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등록번호</a:t>
                      </a:r>
                    </a:p>
                  </a:txBody>
                  <a:tcPr marL="144000" marR="144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204711-0007954</a:t>
                      </a:r>
                      <a:endParaRPr lang="ko-KR" altLang="en-US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</a:endParaRPr>
                    </a:p>
                  </a:txBody>
                  <a:tcPr marL="144000" marR="144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2141448"/>
                  </a:ext>
                </a:extLst>
              </a:tr>
            </a:tbl>
          </a:graphicData>
        </a:graphic>
      </p:graphicFrame>
      <p:graphicFrame>
        <p:nvGraphicFramePr>
          <p:cNvPr id="46" name="표 45">
            <a:extLst>
              <a:ext uri="{FF2B5EF4-FFF2-40B4-BE49-F238E27FC236}">
                <a16:creationId xmlns:a16="http://schemas.microsoft.com/office/drawing/2014/main" id="{C0F75757-F651-4506-A66F-1FACAE079C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0257708"/>
              </p:ext>
            </p:extLst>
          </p:nvPr>
        </p:nvGraphicFramePr>
        <p:xfrm>
          <a:off x="672349" y="3884442"/>
          <a:ext cx="246455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9497">
                  <a:extLst>
                    <a:ext uri="{9D8B030D-6E8A-4147-A177-3AD203B41FA5}">
                      <a16:colId xmlns:a16="http://schemas.microsoft.com/office/drawing/2014/main" val="2932294293"/>
                    </a:ext>
                  </a:extLst>
                </a:gridCol>
                <a:gridCol w="1555055">
                  <a:extLst>
                    <a:ext uri="{9D8B030D-6E8A-4147-A177-3AD203B41FA5}">
                      <a16:colId xmlns:a16="http://schemas.microsoft.com/office/drawing/2014/main" val="1192384055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accent2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회 사 명</a:t>
                      </a:r>
                      <a:endParaRPr lang="en-US" altLang="ko-KR" sz="1200" b="1" dirty="0">
                        <a:solidFill>
                          <a:schemeClr val="accent2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</a:endParaRPr>
                    </a:p>
                  </a:txBody>
                  <a:tcPr marL="144000" marR="144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㈜광진건설</a:t>
                      </a:r>
                    </a:p>
                  </a:txBody>
                  <a:tcPr marL="144000" marR="144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344365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accent2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대표이사</a:t>
                      </a:r>
                      <a:endParaRPr lang="en-US" altLang="ko-KR" sz="1200" b="1" dirty="0">
                        <a:solidFill>
                          <a:schemeClr val="accent2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</a:endParaRPr>
                    </a:p>
                  </a:txBody>
                  <a:tcPr marL="144000" marR="144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김 은 실</a:t>
                      </a:r>
                    </a:p>
                  </a:txBody>
                  <a:tcPr marL="144000" marR="144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454304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accent2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창 립 일</a:t>
                      </a:r>
                    </a:p>
                  </a:txBody>
                  <a:tcPr marL="144000" marR="144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1997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년 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6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월  </a:t>
                      </a:r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13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일</a:t>
                      </a:r>
                    </a:p>
                  </a:txBody>
                  <a:tcPr marL="144000" marR="144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928022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accent2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자 본 금</a:t>
                      </a:r>
                      <a:endParaRPr lang="en-US" altLang="ko-KR" sz="1200" b="1" dirty="0">
                        <a:solidFill>
                          <a:schemeClr val="accent2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</a:endParaRPr>
                    </a:p>
                  </a:txBody>
                  <a:tcPr marL="144000" marR="144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6</a:t>
                      </a:r>
                      <a:r>
                        <a:rPr lang="ko-KR" altLang="en-US" sz="1100" b="0" dirty="0">
                          <a:solidFill>
                            <a:schemeClr val="tx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</a:rPr>
                        <a:t>억</a:t>
                      </a:r>
                      <a:endParaRPr lang="en-US" altLang="ko-KR" sz="1100" b="0" dirty="0">
                        <a:solidFill>
                          <a:schemeClr val="tx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</a:endParaRPr>
                    </a:p>
                  </a:txBody>
                  <a:tcPr marL="144000" marR="144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722175"/>
                  </a:ext>
                </a:extLst>
              </a:tr>
            </a:tbl>
          </a:graphicData>
        </a:graphic>
      </p:graphicFrame>
      <p:grpSp>
        <p:nvGrpSpPr>
          <p:cNvPr id="4" name="그룹 3">
            <a:extLst>
              <a:ext uri="{FF2B5EF4-FFF2-40B4-BE49-F238E27FC236}">
                <a16:creationId xmlns:a16="http://schemas.microsoft.com/office/drawing/2014/main" id="{CC4F7F2B-E282-36EF-E4F6-391853999212}"/>
              </a:ext>
            </a:extLst>
          </p:cNvPr>
          <p:cNvGrpSpPr/>
          <p:nvPr/>
        </p:nvGrpSpPr>
        <p:grpSpPr>
          <a:xfrm>
            <a:off x="-1" y="364702"/>
            <a:ext cx="6858001" cy="369332"/>
            <a:chOff x="-1" y="364702"/>
            <a:chExt cx="6858001" cy="369332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F9467E8B-41A8-E54E-3FE5-D42A7AA6ED72}"/>
                </a:ext>
              </a:extLst>
            </p:cNvPr>
            <p:cNvSpPr/>
            <p:nvPr/>
          </p:nvSpPr>
          <p:spPr>
            <a:xfrm>
              <a:off x="766482" y="374134"/>
              <a:ext cx="6091518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8D6FA14B-C26F-2E3A-2DDB-C959D323589B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B66CDF5-9033-EE03-0937-1ED6155235C1}"/>
                </a:ext>
              </a:extLst>
            </p:cNvPr>
            <p:cNvSpPr txBox="1"/>
            <p:nvPr/>
          </p:nvSpPr>
          <p:spPr>
            <a:xfrm>
              <a:off x="1047701" y="364702"/>
              <a:ext cx="1576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Ⅰ. 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회사개요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5A3BEAD-77F9-FB9A-7C9D-DCBA2CD85893}"/>
                </a:ext>
              </a:extLst>
            </p:cNvPr>
            <p:cNvSpPr txBox="1"/>
            <p:nvPr/>
          </p:nvSpPr>
          <p:spPr>
            <a:xfrm>
              <a:off x="4723693" y="364702"/>
              <a:ext cx="1576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2. 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회사개요</a:t>
              </a: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D2D2A7F3-9E60-EC09-8B27-B53BD5552F8F}"/>
              </a:ext>
            </a:extLst>
          </p:cNvPr>
          <p:cNvGrpSpPr/>
          <p:nvPr/>
        </p:nvGrpSpPr>
        <p:grpSpPr>
          <a:xfrm>
            <a:off x="-1" y="374134"/>
            <a:ext cx="6858001" cy="350469"/>
            <a:chOff x="-1" y="374134"/>
            <a:chExt cx="6858001" cy="350469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99096850-B3EA-E48D-B07C-CB3D1D7565B4}"/>
                </a:ext>
              </a:extLst>
            </p:cNvPr>
            <p:cNvSpPr/>
            <p:nvPr/>
          </p:nvSpPr>
          <p:spPr>
            <a:xfrm>
              <a:off x="766482" y="374134"/>
              <a:ext cx="6091518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34316240-E695-B92A-2FF6-7C28D19B9570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57F0EA1-F4BA-7816-D22F-B0AAB74C33FC}"/>
                </a:ext>
              </a:extLst>
            </p:cNvPr>
            <p:cNvSpPr txBox="1"/>
            <p:nvPr/>
          </p:nvSpPr>
          <p:spPr>
            <a:xfrm>
              <a:off x="769454" y="410868"/>
              <a:ext cx="1576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latin typeface="+mj-lt"/>
                  <a:ea typeface="Pretendard" panose="02000503000000020004" pitchFamily="50" charset="-127"/>
                </a:rPr>
                <a:t>Ⅰ. </a:t>
              </a:r>
              <a:r>
                <a:rPr lang="ko-KR" altLang="en-US" sz="1200" dirty="0">
                  <a:latin typeface="+mj-lt"/>
                  <a:ea typeface="Pretendard" panose="02000503000000020004" pitchFamily="50" charset="-127"/>
                </a:rPr>
                <a:t>회사개요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770A47F-C17E-380D-672E-5664832C3DF8}"/>
              </a:ext>
            </a:extLst>
          </p:cNvPr>
          <p:cNvSpPr txBox="1"/>
          <p:nvPr/>
        </p:nvSpPr>
        <p:spPr>
          <a:xfrm>
            <a:off x="4659557" y="414795"/>
            <a:ext cx="1576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2. 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회사개요</a:t>
            </a:r>
          </a:p>
        </p:txBody>
      </p:sp>
      <p:sp>
        <p:nvSpPr>
          <p:cNvPr id="13" name="Freeform 3">
            <a:extLst>
              <a:ext uri="{FF2B5EF4-FFF2-40B4-BE49-F238E27FC236}">
                <a16:creationId xmlns:a16="http://schemas.microsoft.com/office/drawing/2014/main" id="{0D8E1489-2AC3-C20F-216A-3F1598F39A9C}"/>
              </a:ext>
            </a:extLst>
          </p:cNvPr>
          <p:cNvSpPr/>
          <p:nvPr/>
        </p:nvSpPr>
        <p:spPr>
          <a:xfrm>
            <a:off x="-18140" y="9496731"/>
            <a:ext cx="6871576" cy="409269"/>
          </a:xfrm>
          <a:custGeom>
            <a:avLst/>
            <a:gdLst/>
            <a:ahLst/>
            <a:cxnLst/>
            <a:rect l="l" t="t" r="r" b="b"/>
            <a:pathLst>
              <a:path w="4521734" h="452173">
                <a:moveTo>
                  <a:pt x="0" y="0"/>
                </a:moveTo>
                <a:lnTo>
                  <a:pt x="4521734" y="0"/>
                </a:lnTo>
                <a:lnTo>
                  <a:pt x="4521734" y="452173"/>
                </a:lnTo>
                <a:lnTo>
                  <a:pt x="0" y="452173"/>
                </a:lnTo>
                <a:close/>
              </a:path>
            </a:pathLst>
          </a:custGeom>
          <a:solidFill>
            <a:srgbClr val="0070C0"/>
          </a:solidFill>
        </p:spPr>
      </p:sp>
      <p:sp>
        <p:nvSpPr>
          <p:cNvPr id="14" name="Freeform 3">
            <a:extLst>
              <a:ext uri="{FF2B5EF4-FFF2-40B4-BE49-F238E27FC236}">
                <a16:creationId xmlns:a16="http://schemas.microsoft.com/office/drawing/2014/main" id="{CED566F9-4C75-BD71-C867-6FA900158088}"/>
              </a:ext>
            </a:extLst>
          </p:cNvPr>
          <p:cNvSpPr/>
          <p:nvPr/>
        </p:nvSpPr>
        <p:spPr>
          <a:xfrm>
            <a:off x="-10520" y="9496731"/>
            <a:ext cx="6871576" cy="409269"/>
          </a:xfrm>
          <a:custGeom>
            <a:avLst/>
            <a:gdLst/>
            <a:ahLst/>
            <a:cxnLst/>
            <a:rect l="l" t="t" r="r" b="b"/>
            <a:pathLst>
              <a:path w="4521734" h="452173">
                <a:moveTo>
                  <a:pt x="0" y="0"/>
                </a:moveTo>
                <a:lnTo>
                  <a:pt x="4521734" y="0"/>
                </a:lnTo>
                <a:lnTo>
                  <a:pt x="4521734" y="452173"/>
                </a:lnTo>
                <a:lnTo>
                  <a:pt x="0" y="452173"/>
                </a:lnTo>
                <a:close/>
              </a:path>
            </a:pathLst>
          </a:custGeom>
          <a:solidFill>
            <a:srgbClr val="0070C0"/>
          </a:solidFill>
        </p:spPr>
      </p:sp>
    </p:spTree>
    <p:extLst>
      <p:ext uri="{BB962C8B-B14F-4D97-AF65-F5344CB8AC3E}">
        <p14:creationId xmlns:p14="http://schemas.microsoft.com/office/powerpoint/2010/main" val="292415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A4720642-3301-0FD1-C6F3-121B1C40CB27}"/>
              </a:ext>
            </a:extLst>
          </p:cNvPr>
          <p:cNvSpPr/>
          <p:nvPr/>
        </p:nvSpPr>
        <p:spPr>
          <a:xfrm flipH="1">
            <a:off x="587273" y="1000380"/>
            <a:ext cx="5575401" cy="116179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Pretendard" panose="02000503000000020004" pitchFamily="50" charset="-127"/>
            </a:endParaRPr>
          </a:p>
        </p:txBody>
      </p:sp>
      <p:graphicFrame>
        <p:nvGraphicFramePr>
          <p:cNvPr id="38" name="표 37">
            <a:extLst>
              <a:ext uri="{FF2B5EF4-FFF2-40B4-BE49-F238E27FC236}">
                <a16:creationId xmlns:a16="http://schemas.microsoft.com/office/drawing/2014/main" id="{523159EF-ED83-418B-80F2-1274BF300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0940176"/>
              </p:ext>
            </p:extLst>
          </p:nvPr>
        </p:nvGraphicFramePr>
        <p:xfrm>
          <a:off x="587275" y="6069511"/>
          <a:ext cx="5653754" cy="2819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96211">
                  <a:extLst>
                    <a:ext uri="{9D8B030D-6E8A-4147-A177-3AD203B41FA5}">
                      <a16:colId xmlns:a16="http://schemas.microsoft.com/office/drawing/2014/main" val="3328318838"/>
                    </a:ext>
                  </a:extLst>
                </a:gridCol>
                <a:gridCol w="786849">
                  <a:extLst>
                    <a:ext uri="{9D8B030D-6E8A-4147-A177-3AD203B41FA5}">
                      <a16:colId xmlns:a16="http://schemas.microsoft.com/office/drawing/2014/main" val="1358636647"/>
                    </a:ext>
                  </a:extLst>
                </a:gridCol>
                <a:gridCol w="3970694">
                  <a:extLst>
                    <a:ext uri="{9D8B030D-6E8A-4147-A177-3AD203B41FA5}">
                      <a16:colId xmlns:a16="http://schemas.microsoft.com/office/drawing/2014/main" val="658491070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1997</a:t>
                      </a:r>
                      <a:endParaRPr lang="ko-KR" altLang="en-US" sz="1100" b="1" kern="1200" dirty="0">
                        <a:solidFill>
                          <a:schemeClr val="dk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06</a:t>
                      </a:r>
                      <a:endParaRPr lang="ko-KR" altLang="en-US" sz="1100" kern="1200" dirty="0">
                        <a:solidFill>
                          <a:schemeClr val="dk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회사 설립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9276018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1997</a:t>
                      </a:r>
                      <a:endParaRPr lang="ko-KR" altLang="en-US" sz="1100" b="1" kern="1200" dirty="0">
                        <a:solidFill>
                          <a:schemeClr val="dk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07</a:t>
                      </a:r>
                      <a:endParaRPr lang="ko-KR" altLang="en-US" sz="1100" kern="1200" dirty="0">
                        <a:solidFill>
                          <a:schemeClr val="dk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사업자 등록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(417-81-14924)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7350731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1997</a:t>
                      </a:r>
                      <a:endParaRPr lang="ko-KR" altLang="en-US" sz="1100" b="1" kern="1200" dirty="0">
                        <a:solidFill>
                          <a:schemeClr val="dk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08</a:t>
                      </a:r>
                      <a:endParaRPr lang="ko-KR" altLang="en-US" sz="1100" kern="1200" dirty="0">
                        <a:solidFill>
                          <a:schemeClr val="dk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석공사업 건설업 면허 취득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전남 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97-04-12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호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7179241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1997</a:t>
                      </a:r>
                      <a:endParaRPr lang="ko-KR" altLang="en-US" sz="1100" b="1" kern="1200" dirty="0">
                        <a:solidFill>
                          <a:schemeClr val="dk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08</a:t>
                      </a:r>
                      <a:endParaRPr lang="ko-KR" altLang="en-US" sz="1100" kern="1200" dirty="0">
                        <a:solidFill>
                          <a:schemeClr val="dk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수중공사업 건설업 면허 취득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전남 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97-17-04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호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2553469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1998</a:t>
                      </a:r>
                      <a:endParaRPr lang="ko-KR" altLang="en-US" sz="1100" b="1" kern="1200" dirty="0">
                        <a:solidFill>
                          <a:schemeClr val="dk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06</a:t>
                      </a:r>
                      <a:endParaRPr lang="ko-KR" altLang="en-US" sz="1100" kern="1200" dirty="0">
                        <a:solidFill>
                          <a:schemeClr val="dk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철근콘크리트공사업 건설업 면허 취득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전남 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98-10-14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호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1908623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2002</a:t>
                      </a:r>
                      <a:endParaRPr lang="ko-KR" altLang="en-US" sz="1100" b="1" kern="1200" dirty="0">
                        <a:solidFill>
                          <a:schemeClr val="dk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04</a:t>
                      </a:r>
                      <a:endParaRPr lang="ko-KR" altLang="en-US" sz="1100" kern="1200" dirty="0">
                        <a:solidFill>
                          <a:schemeClr val="dk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err="1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성실시공우수회원사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 표창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대한전문건설협회 전라남도회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4654188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2015</a:t>
                      </a:r>
                      <a:endParaRPr lang="ko-KR" altLang="en-US" sz="1100" b="1" kern="1200" dirty="0">
                        <a:solidFill>
                          <a:schemeClr val="dk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10</a:t>
                      </a:r>
                      <a:endParaRPr lang="ko-KR" altLang="en-US" sz="1100" kern="1200" dirty="0">
                        <a:solidFill>
                          <a:schemeClr val="dk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해상화물운송사업 등록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(YSK-20285)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8952367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2022</a:t>
                      </a:r>
                      <a:endParaRPr lang="ko-KR" altLang="en-US" sz="1100" b="1" kern="1200" dirty="0">
                        <a:solidFill>
                          <a:schemeClr val="dk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kern="1200" dirty="0"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06</a:t>
                      </a:r>
                      <a:endParaRPr lang="ko-KR" altLang="en-US" sz="1100" kern="1200" dirty="0">
                        <a:solidFill>
                          <a:schemeClr val="dk1"/>
                        </a:solidFill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사무실 이전 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- 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여수시 신월로 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713, 302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호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</a:t>
                      </a:r>
                      <a:r>
                        <a:rPr lang="ko-KR" altLang="en-US" sz="1200" kern="1200" dirty="0" err="1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국동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)</a:t>
                      </a:r>
                      <a:endParaRPr lang="ko-KR" altLang="en-US" sz="1200" kern="1200" dirty="0">
                        <a:solidFill>
                          <a:schemeClr val="dk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407707"/>
                  </a:ext>
                </a:extLst>
              </a:tr>
            </a:tbl>
          </a:graphicData>
        </a:graphic>
      </p:graphicFrame>
      <p:grpSp>
        <p:nvGrpSpPr>
          <p:cNvPr id="8" name="그룹 7">
            <a:extLst>
              <a:ext uri="{FF2B5EF4-FFF2-40B4-BE49-F238E27FC236}">
                <a16:creationId xmlns:a16="http://schemas.microsoft.com/office/drawing/2014/main" id="{2A136D38-BEEA-4CC5-A7F1-8F0280951BA8}"/>
              </a:ext>
            </a:extLst>
          </p:cNvPr>
          <p:cNvGrpSpPr/>
          <p:nvPr/>
        </p:nvGrpSpPr>
        <p:grpSpPr>
          <a:xfrm>
            <a:off x="-377641" y="1086104"/>
            <a:ext cx="6435540" cy="1283609"/>
            <a:chOff x="-1673572" y="1902551"/>
            <a:chExt cx="6133551" cy="1547482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6A32116-75A6-4F73-B576-7CA468733FD0}"/>
                </a:ext>
              </a:extLst>
            </p:cNvPr>
            <p:cNvSpPr txBox="1"/>
            <p:nvPr/>
          </p:nvSpPr>
          <p:spPr>
            <a:xfrm>
              <a:off x="-1673572" y="2373998"/>
              <a:ext cx="6133551" cy="10760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ko-KR" sz="12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</a:rPr>
                <a:t>                                         1997</a:t>
              </a:r>
              <a:r>
                <a:rPr lang="ko-KR" altLang="en-US" sz="12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</a:rPr>
                <a:t>년 창사 이래 방파제</a:t>
              </a:r>
              <a:r>
                <a:rPr lang="en-US" altLang="ko-KR" sz="12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</a:rPr>
                <a:t>, </a:t>
              </a:r>
              <a:r>
                <a:rPr lang="ko-KR" altLang="en-US" sz="12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</a:rPr>
                <a:t>선착장 축조 등 </a:t>
              </a:r>
              <a:endParaRPr lang="en-US" altLang="ko-KR" sz="12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</a:endParaRPr>
            </a:p>
            <a:p>
              <a:pPr algn="r">
                <a:lnSpc>
                  <a:spcPct val="150000"/>
                </a:lnSpc>
              </a:pPr>
              <a:r>
                <a:rPr lang="ko-KR" altLang="en-US" sz="12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</a:rPr>
                <a:t>해양건설 분야에 </a:t>
              </a:r>
              <a:r>
                <a:rPr lang="en-US" altLang="ko-KR" sz="12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</a:rPr>
                <a:t> </a:t>
              </a:r>
              <a:r>
                <a:rPr lang="ko-KR" altLang="en-US" sz="12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</a:rPr>
                <a:t>중점을 두고 풍부한 경험과 기술을 축적해 왔습니다</a:t>
              </a:r>
            </a:p>
            <a:p>
              <a:pPr algn="just"/>
              <a:endParaRPr lang="en-US" altLang="ko-KR" sz="16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84A930D-4946-49E3-9C1D-67DA4A7B9495}"/>
                </a:ext>
              </a:extLst>
            </p:cNvPr>
            <p:cNvSpPr txBox="1"/>
            <p:nvPr/>
          </p:nvSpPr>
          <p:spPr>
            <a:xfrm>
              <a:off x="-744661" y="1902551"/>
              <a:ext cx="2355132" cy="4452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b="1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</a:rPr>
                <a:t>㈜광진건설이 걸어온 길</a:t>
              </a:r>
              <a:endParaRPr lang="en-US" altLang="ko-KR" b="1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D50FA5C9-2F61-42C9-F0D8-1C4818127765}"/>
              </a:ext>
            </a:extLst>
          </p:cNvPr>
          <p:cNvGrpSpPr/>
          <p:nvPr/>
        </p:nvGrpSpPr>
        <p:grpSpPr>
          <a:xfrm>
            <a:off x="1041388" y="2313866"/>
            <a:ext cx="4775213" cy="3173188"/>
            <a:chOff x="961041" y="1695676"/>
            <a:chExt cx="4888728" cy="3188367"/>
          </a:xfrm>
        </p:grpSpPr>
        <p:sp>
          <p:nvSpPr>
            <p:cNvPr id="10" name="이등변 삼각형 9">
              <a:extLst>
                <a:ext uri="{FF2B5EF4-FFF2-40B4-BE49-F238E27FC236}">
                  <a16:creationId xmlns:a16="http://schemas.microsoft.com/office/drawing/2014/main" id="{274366BB-5C47-F287-C679-C5C173C9C4DD}"/>
                </a:ext>
              </a:extLst>
            </p:cNvPr>
            <p:cNvSpPr/>
            <p:nvPr/>
          </p:nvSpPr>
          <p:spPr>
            <a:xfrm>
              <a:off x="1630609" y="2169406"/>
              <a:ext cx="3541622" cy="2383214"/>
            </a:xfrm>
            <a:prstGeom prst="triangle">
              <a:avLst/>
            </a:prstGeom>
            <a:noFill/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105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</a:endParaRP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D2552ED6-0937-6332-DD4C-C12272A692E2}"/>
                </a:ext>
              </a:extLst>
            </p:cNvPr>
            <p:cNvGrpSpPr/>
            <p:nvPr/>
          </p:nvGrpSpPr>
          <p:grpSpPr>
            <a:xfrm>
              <a:off x="4567734" y="3687348"/>
              <a:ext cx="1282035" cy="1196695"/>
              <a:chOff x="4078571" y="5823351"/>
              <a:chExt cx="1282035" cy="1196695"/>
            </a:xfrm>
          </p:grpSpPr>
          <p:sp>
            <p:nvSpPr>
              <p:cNvPr id="24" name="타원 23">
                <a:extLst>
                  <a:ext uri="{FF2B5EF4-FFF2-40B4-BE49-F238E27FC236}">
                    <a16:creationId xmlns:a16="http://schemas.microsoft.com/office/drawing/2014/main" id="{BC1680A3-1518-392C-81CC-7FBAC6F66DFA}"/>
                  </a:ext>
                </a:extLst>
              </p:cNvPr>
              <p:cNvSpPr/>
              <p:nvPr/>
            </p:nvSpPr>
            <p:spPr>
              <a:xfrm>
                <a:off x="4121242" y="5823351"/>
                <a:ext cx="1196692" cy="1196695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ea typeface="Pretendard" panose="02000503000000020004" pitchFamily="50" charset="-127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DA577F6-A0F1-C153-C31C-6620BCA0E8E2}"/>
                  </a:ext>
                </a:extLst>
              </p:cNvPr>
              <p:cNvSpPr txBox="1"/>
              <p:nvPr/>
            </p:nvSpPr>
            <p:spPr>
              <a:xfrm>
                <a:off x="4078571" y="6246540"/>
                <a:ext cx="1282035" cy="3401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1600" b="1" dirty="0" err="1">
                    <a:solidFill>
                      <a:schemeClr val="bg1"/>
                    </a:solidFill>
                    <a:ea typeface="Pretendard" panose="02000503000000020004" pitchFamily="50" charset="-127"/>
                  </a:rPr>
                  <a:t>고객감동기업</a:t>
                </a:r>
                <a:endParaRPr lang="ko-KR" altLang="en-US" sz="1600" b="1" dirty="0">
                  <a:solidFill>
                    <a:schemeClr val="bg1"/>
                  </a:solidFill>
                  <a:ea typeface="Pretendard" panose="02000503000000020004" pitchFamily="50" charset="-127"/>
                </a:endParaRPr>
              </a:p>
            </p:txBody>
          </p:sp>
        </p:grp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98694554-B7DC-8EF4-C9B1-E6DDF55C0EEA}"/>
                </a:ext>
              </a:extLst>
            </p:cNvPr>
            <p:cNvGrpSpPr/>
            <p:nvPr/>
          </p:nvGrpSpPr>
          <p:grpSpPr>
            <a:xfrm>
              <a:off x="2749192" y="1695676"/>
              <a:ext cx="1282035" cy="1252968"/>
              <a:chOff x="2689090" y="3902554"/>
              <a:chExt cx="1282035" cy="1252968"/>
            </a:xfrm>
          </p:grpSpPr>
          <p:sp>
            <p:nvSpPr>
              <p:cNvPr id="18" name="타원 17">
                <a:extLst>
                  <a:ext uri="{FF2B5EF4-FFF2-40B4-BE49-F238E27FC236}">
                    <a16:creationId xmlns:a16="http://schemas.microsoft.com/office/drawing/2014/main" id="{344EEB56-236B-363D-33B8-EB3DEB735674}"/>
                  </a:ext>
                </a:extLst>
              </p:cNvPr>
              <p:cNvSpPr/>
              <p:nvPr/>
            </p:nvSpPr>
            <p:spPr>
              <a:xfrm>
                <a:off x="2743457" y="3902554"/>
                <a:ext cx="1213036" cy="1252968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ea typeface="Pretendard" panose="02000503000000020004" pitchFamily="50" charset="-127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EDDF200-6747-FDA9-F980-E63CE5FA63B9}"/>
                  </a:ext>
                </a:extLst>
              </p:cNvPr>
              <p:cNvSpPr txBox="1"/>
              <p:nvPr/>
            </p:nvSpPr>
            <p:spPr>
              <a:xfrm>
                <a:off x="2689090" y="4337802"/>
                <a:ext cx="1282035" cy="3401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1600" b="1" dirty="0">
                    <a:solidFill>
                      <a:schemeClr val="bg1"/>
                    </a:solidFill>
                    <a:ea typeface="Pretendard" panose="02000503000000020004" pitchFamily="50" charset="-127"/>
                  </a:rPr>
                  <a:t>안전시공기업</a:t>
                </a:r>
              </a:p>
            </p:txBody>
          </p:sp>
        </p:grp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95DFCAAA-46F9-9A3D-A112-5A4BE8712C2D}"/>
                </a:ext>
              </a:extLst>
            </p:cNvPr>
            <p:cNvGrpSpPr/>
            <p:nvPr/>
          </p:nvGrpSpPr>
          <p:grpSpPr>
            <a:xfrm>
              <a:off x="961041" y="3687348"/>
              <a:ext cx="1282035" cy="1196695"/>
              <a:chOff x="1377192" y="5823351"/>
              <a:chExt cx="1282035" cy="1196695"/>
            </a:xfrm>
          </p:grpSpPr>
          <p:sp>
            <p:nvSpPr>
              <p:cNvPr id="14" name="타원 13">
                <a:extLst>
                  <a:ext uri="{FF2B5EF4-FFF2-40B4-BE49-F238E27FC236}">
                    <a16:creationId xmlns:a16="http://schemas.microsoft.com/office/drawing/2014/main" id="{EEAA9824-6EFF-1AA2-BBA5-61BC8E5EBFB8}"/>
                  </a:ext>
                </a:extLst>
              </p:cNvPr>
              <p:cNvSpPr/>
              <p:nvPr/>
            </p:nvSpPr>
            <p:spPr>
              <a:xfrm>
                <a:off x="1419863" y="5823351"/>
                <a:ext cx="1196692" cy="1196695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ea typeface="Pretendard" panose="02000503000000020004" pitchFamily="50" charset="-127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AF65386-1F3C-9117-5EE6-AB14795CAC6A}"/>
                  </a:ext>
                </a:extLst>
              </p:cNvPr>
              <p:cNvSpPr txBox="1"/>
              <p:nvPr/>
            </p:nvSpPr>
            <p:spPr>
              <a:xfrm>
                <a:off x="1377192" y="6246540"/>
                <a:ext cx="1282035" cy="3401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1600" b="1" dirty="0">
                    <a:solidFill>
                      <a:schemeClr val="bg1"/>
                    </a:solidFill>
                    <a:ea typeface="Pretendard" panose="02000503000000020004" pitchFamily="50" charset="-127"/>
                  </a:rPr>
                  <a:t>견실시공기업</a:t>
                </a:r>
              </a:p>
            </p:txBody>
          </p:sp>
        </p:grp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1504E3FD-BD58-F459-BFAA-230C5A9C3597}"/>
              </a:ext>
            </a:extLst>
          </p:cNvPr>
          <p:cNvGrpSpPr/>
          <p:nvPr/>
        </p:nvGrpSpPr>
        <p:grpSpPr>
          <a:xfrm>
            <a:off x="-1" y="374134"/>
            <a:ext cx="6858001" cy="350469"/>
            <a:chOff x="-1" y="374134"/>
            <a:chExt cx="6858001" cy="350469"/>
          </a:xfrm>
        </p:grpSpPr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9CA4B01D-000C-E817-AD5E-832FA3642F56}"/>
                </a:ext>
              </a:extLst>
            </p:cNvPr>
            <p:cNvSpPr/>
            <p:nvPr/>
          </p:nvSpPr>
          <p:spPr>
            <a:xfrm>
              <a:off x="766482" y="374134"/>
              <a:ext cx="6091518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B58816B4-2A50-BF16-6AD4-64840FABEF41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D966967D-ED67-5B1B-2711-BD4CF3FAB22F}"/>
              </a:ext>
            </a:extLst>
          </p:cNvPr>
          <p:cNvSpPr txBox="1"/>
          <p:nvPr/>
        </p:nvSpPr>
        <p:spPr>
          <a:xfrm>
            <a:off x="769454" y="410868"/>
            <a:ext cx="1576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Ⅰ. 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회사개요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35119B3-10CB-7F87-BAFC-6F19CF5C64FA}"/>
              </a:ext>
            </a:extLst>
          </p:cNvPr>
          <p:cNvSpPr txBox="1"/>
          <p:nvPr/>
        </p:nvSpPr>
        <p:spPr>
          <a:xfrm>
            <a:off x="4659557" y="414795"/>
            <a:ext cx="1576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3.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 연혁 및 개혁</a:t>
            </a:r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AC636683-9595-1A95-C3B4-24BE5E95785C}"/>
              </a:ext>
            </a:extLst>
          </p:cNvPr>
          <p:cNvSpPr/>
          <p:nvPr/>
        </p:nvSpPr>
        <p:spPr>
          <a:xfrm>
            <a:off x="-18140" y="9496731"/>
            <a:ext cx="6871576" cy="409269"/>
          </a:xfrm>
          <a:custGeom>
            <a:avLst/>
            <a:gdLst/>
            <a:ahLst/>
            <a:cxnLst/>
            <a:rect l="l" t="t" r="r" b="b"/>
            <a:pathLst>
              <a:path w="4521734" h="452173">
                <a:moveTo>
                  <a:pt x="0" y="0"/>
                </a:moveTo>
                <a:lnTo>
                  <a:pt x="4521734" y="0"/>
                </a:lnTo>
                <a:lnTo>
                  <a:pt x="4521734" y="452173"/>
                </a:lnTo>
                <a:lnTo>
                  <a:pt x="0" y="452173"/>
                </a:lnTo>
                <a:close/>
              </a:path>
            </a:pathLst>
          </a:custGeom>
          <a:solidFill>
            <a:srgbClr val="0070C0"/>
          </a:solidFill>
        </p:spPr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9527FBC-1E9B-7B19-77B6-0AE9B258E3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" t="7051" r="58273" b="9016"/>
          <a:stretch/>
        </p:blipFill>
        <p:spPr>
          <a:xfrm>
            <a:off x="2712324" y="3785296"/>
            <a:ext cx="1403656" cy="1147485"/>
          </a:xfrm>
          <a:prstGeom prst="rect">
            <a:avLst/>
          </a:prstGeom>
        </p:spPr>
      </p:pic>
      <p:sp>
        <p:nvSpPr>
          <p:cNvPr id="4" name="Freeform 3">
            <a:extLst>
              <a:ext uri="{FF2B5EF4-FFF2-40B4-BE49-F238E27FC236}">
                <a16:creationId xmlns:a16="http://schemas.microsoft.com/office/drawing/2014/main" id="{6A4B1528-46DA-43D7-AC55-8BB56E71DF54}"/>
              </a:ext>
            </a:extLst>
          </p:cNvPr>
          <p:cNvSpPr/>
          <p:nvPr/>
        </p:nvSpPr>
        <p:spPr>
          <a:xfrm>
            <a:off x="-10520" y="9496731"/>
            <a:ext cx="6871576" cy="409269"/>
          </a:xfrm>
          <a:custGeom>
            <a:avLst/>
            <a:gdLst/>
            <a:ahLst/>
            <a:cxnLst/>
            <a:rect l="l" t="t" r="r" b="b"/>
            <a:pathLst>
              <a:path w="4521734" h="452173">
                <a:moveTo>
                  <a:pt x="0" y="0"/>
                </a:moveTo>
                <a:lnTo>
                  <a:pt x="4521734" y="0"/>
                </a:lnTo>
                <a:lnTo>
                  <a:pt x="4521734" y="452173"/>
                </a:lnTo>
                <a:lnTo>
                  <a:pt x="0" y="452173"/>
                </a:lnTo>
                <a:close/>
              </a:path>
            </a:pathLst>
          </a:custGeom>
          <a:solidFill>
            <a:srgbClr val="0070C0"/>
          </a:solidFill>
        </p:spPr>
      </p:sp>
    </p:spTree>
    <p:extLst>
      <p:ext uri="{BB962C8B-B14F-4D97-AF65-F5344CB8AC3E}">
        <p14:creationId xmlns:p14="http://schemas.microsoft.com/office/powerpoint/2010/main" val="2398417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자유형: 도형 11">
            <a:extLst>
              <a:ext uri="{FF2B5EF4-FFF2-40B4-BE49-F238E27FC236}">
                <a16:creationId xmlns:a16="http://schemas.microsoft.com/office/drawing/2014/main" id="{0BB4EE8D-0B35-89DF-2C3E-D5A78E4E731E}"/>
              </a:ext>
            </a:extLst>
          </p:cNvPr>
          <p:cNvSpPr/>
          <p:nvPr/>
        </p:nvSpPr>
        <p:spPr>
          <a:xfrm rot="16200000">
            <a:off x="4356421" y="7404421"/>
            <a:ext cx="2238329" cy="2764829"/>
          </a:xfrm>
          <a:custGeom>
            <a:avLst/>
            <a:gdLst>
              <a:gd name="connsiteX0" fmla="*/ 0 w 3429001"/>
              <a:gd name="connsiteY0" fmla="*/ 0 h 4235571"/>
              <a:gd name="connsiteX1" fmla="*/ 16205 w 3429001"/>
              <a:gd name="connsiteY1" fmla="*/ 2059 h 4235571"/>
              <a:gd name="connsiteX2" fmla="*/ 3429001 w 3429001"/>
              <a:gd name="connsiteY2" fmla="*/ 3981572 h 4235571"/>
              <a:gd name="connsiteX3" fmla="*/ 3423763 w 3429001"/>
              <a:gd name="connsiteY3" fmla="*/ 4188744 h 4235571"/>
              <a:gd name="connsiteX4" fmla="*/ 3420202 w 3429001"/>
              <a:gd name="connsiteY4" fmla="*/ 4235571 h 4235571"/>
              <a:gd name="connsiteX5" fmla="*/ 1398302 w 3429001"/>
              <a:gd name="connsiteY5" fmla="*/ 4235571 h 4235571"/>
              <a:gd name="connsiteX6" fmla="*/ 1405656 w 3429001"/>
              <a:gd name="connsiteY6" fmla="*/ 4187385 h 4235571"/>
              <a:gd name="connsiteX7" fmla="*/ 1416049 w 3429001"/>
              <a:gd name="connsiteY7" fmla="*/ 3981572 h 4235571"/>
              <a:gd name="connsiteX8" fmla="*/ 1689 w 3429001"/>
              <a:gd name="connsiteY8" fmla="*/ 2059121 h 4235571"/>
              <a:gd name="connsiteX9" fmla="*/ 0 w 3429001"/>
              <a:gd name="connsiteY9" fmla="*/ 2058686 h 4235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29001" h="4235571">
                <a:moveTo>
                  <a:pt x="0" y="0"/>
                </a:moveTo>
                <a:lnTo>
                  <a:pt x="16205" y="2059"/>
                </a:lnTo>
                <a:cubicBezTo>
                  <a:pt x="1948663" y="297332"/>
                  <a:pt x="3429001" y="1966576"/>
                  <a:pt x="3429001" y="3981572"/>
                </a:cubicBezTo>
                <a:cubicBezTo>
                  <a:pt x="3429001" y="4051055"/>
                  <a:pt x="3427241" y="4120126"/>
                  <a:pt x="3423763" y="4188744"/>
                </a:cubicBezTo>
                <a:lnTo>
                  <a:pt x="3420202" y="4235571"/>
                </a:lnTo>
                <a:lnTo>
                  <a:pt x="1398302" y="4235571"/>
                </a:lnTo>
                <a:lnTo>
                  <a:pt x="1405656" y="4187385"/>
                </a:lnTo>
                <a:cubicBezTo>
                  <a:pt x="1412529" y="4119715"/>
                  <a:pt x="1416049" y="4051055"/>
                  <a:pt x="1416049" y="3981572"/>
                </a:cubicBezTo>
                <a:cubicBezTo>
                  <a:pt x="1416049" y="3078298"/>
                  <a:pt x="821098" y="2313983"/>
                  <a:pt x="1689" y="2059121"/>
                </a:cubicBezTo>
                <a:lnTo>
                  <a:pt x="0" y="2058686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4E47783D-6121-B3B9-30CA-0F6F451F3CD6}"/>
              </a:ext>
            </a:extLst>
          </p:cNvPr>
          <p:cNvSpPr/>
          <p:nvPr/>
        </p:nvSpPr>
        <p:spPr>
          <a:xfrm rot="16200000" flipH="1">
            <a:off x="248899" y="8613899"/>
            <a:ext cx="1042409" cy="1540207"/>
          </a:xfrm>
          <a:custGeom>
            <a:avLst/>
            <a:gdLst>
              <a:gd name="connsiteX0" fmla="*/ 0 w 1892430"/>
              <a:gd name="connsiteY0" fmla="*/ 0 h 2796151"/>
              <a:gd name="connsiteX1" fmla="*/ 1892430 w 1892430"/>
              <a:gd name="connsiteY1" fmla="*/ 0 h 2796151"/>
              <a:gd name="connsiteX2" fmla="*/ 1892430 w 1892430"/>
              <a:gd name="connsiteY2" fmla="*/ 2796151 h 2796151"/>
              <a:gd name="connsiteX3" fmla="*/ 1840917 w 1892430"/>
              <a:gd name="connsiteY3" fmla="*/ 2777297 h 2796151"/>
              <a:gd name="connsiteX4" fmla="*/ 8789 w 1892430"/>
              <a:gd name="connsiteY4" fmla="*/ 231910 h 2796151"/>
              <a:gd name="connsiteX5" fmla="*/ 0 w 1892430"/>
              <a:gd name="connsiteY5" fmla="*/ 0 h 2796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92430" h="2796151">
                <a:moveTo>
                  <a:pt x="0" y="0"/>
                </a:moveTo>
                <a:lnTo>
                  <a:pt x="1892430" y="0"/>
                </a:lnTo>
                <a:lnTo>
                  <a:pt x="1892430" y="2796151"/>
                </a:lnTo>
                <a:lnTo>
                  <a:pt x="1840917" y="2777297"/>
                </a:lnTo>
                <a:cubicBezTo>
                  <a:pt x="826701" y="2348321"/>
                  <a:pt x="96147" y="1380013"/>
                  <a:pt x="8789" y="231910"/>
                </a:cubicBez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5B0BCC0-7588-4E17-B911-F67D907339F9}"/>
              </a:ext>
            </a:extLst>
          </p:cNvPr>
          <p:cNvSpPr txBox="1"/>
          <p:nvPr/>
        </p:nvSpPr>
        <p:spPr>
          <a:xfrm>
            <a:off x="1634277" y="903479"/>
            <a:ext cx="3589445" cy="9730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latinLnBrk="1">
              <a:lnSpc>
                <a:spcPct val="150000"/>
              </a:lnSpc>
            </a:pPr>
            <a:r>
              <a: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㈜광진건설</a:t>
            </a:r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은</a:t>
            </a:r>
            <a:endParaRPr lang="en-US" altLang="ko-KR" sz="2400" b="1" dirty="0">
              <a:solidFill>
                <a:schemeClr val="tx1">
                  <a:lumMod val="75000"/>
                  <a:lumOff val="25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</a:endParaRPr>
          </a:p>
          <a:p>
            <a:pPr algn="ctr" latinLnBrk="1">
              <a:lnSpc>
                <a:spcPct val="150000"/>
              </a:lnSpc>
            </a:pPr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언제나 완벽한 책임공사로 보답하겠습니다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.</a:t>
            </a:r>
          </a:p>
        </p:txBody>
      </p:sp>
      <p:grpSp>
        <p:nvGrpSpPr>
          <p:cNvPr id="96" name="그룹 95">
            <a:extLst>
              <a:ext uri="{FF2B5EF4-FFF2-40B4-BE49-F238E27FC236}">
                <a16:creationId xmlns:a16="http://schemas.microsoft.com/office/drawing/2014/main" id="{EA8D11D1-42BA-9EE6-930A-8E23EF71E2EF}"/>
              </a:ext>
            </a:extLst>
          </p:cNvPr>
          <p:cNvGrpSpPr/>
          <p:nvPr/>
        </p:nvGrpSpPr>
        <p:grpSpPr>
          <a:xfrm>
            <a:off x="769832" y="2203880"/>
            <a:ext cx="2563918" cy="2035936"/>
            <a:chOff x="3351041" y="5211561"/>
            <a:chExt cx="2827337" cy="1933838"/>
          </a:xfrm>
        </p:grpSpPr>
        <p:pic>
          <p:nvPicPr>
            <p:cNvPr id="94" name="그림 개체 틀 18">
              <a:extLst>
                <a:ext uri="{FF2B5EF4-FFF2-40B4-BE49-F238E27FC236}">
                  <a16:creationId xmlns:a16="http://schemas.microsoft.com/office/drawing/2014/main" id="{D9B6B20D-3A5A-8ACD-2740-8A05840673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397" b="4397"/>
            <a:stretch/>
          </p:blipFill>
          <p:spPr>
            <a:xfrm>
              <a:off x="3351041" y="5211561"/>
              <a:ext cx="2827337" cy="1933838"/>
            </a:xfrm>
            <a:prstGeom prst="rect">
              <a:avLst/>
            </a:prstGeom>
          </p:spPr>
        </p:pic>
        <p:sp>
          <p:nvSpPr>
            <p:cNvPr id="95" name="순서도: 처리 94">
              <a:extLst>
                <a:ext uri="{FF2B5EF4-FFF2-40B4-BE49-F238E27FC236}">
                  <a16:creationId xmlns:a16="http://schemas.microsoft.com/office/drawing/2014/main" id="{65236CF1-95D2-D78A-5861-7470F4000482}"/>
                </a:ext>
              </a:extLst>
            </p:cNvPr>
            <p:cNvSpPr/>
            <p:nvPr/>
          </p:nvSpPr>
          <p:spPr>
            <a:xfrm>
              <a:off x="3351041" y="6806241"/>
              <a:ext cx="2826150" cy="339158"/>
            </a:xfrm>
            <a:prstGeom prst="flowChartProcess">
              <a:avLst/>
            </a:prstGeom>
            <a:solidFill>
              <a:srgbClr val="0070C0">
                <a:alpha val="82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선착장 공사</a:t>
              </a:r>
            </a:p>
          </p:txBody>
        </p:sp>
      </p:grpSp>
      <p:grpSp>
        <p:nvGrpSpPr>
          <p:cNvPr id="97" name="그룹 96">
            <a:extLst>
              <a:ext uri="{FF2B5EF4-FFF2-40B4-BE49-F238E27FC236}">
                <a16:creationId xmlns:a16="http://schemas.microsoft.com/office/drawing/2014/main" id="{B6D98FAD-FAB4-9608-B21E-03057BEAC5AD}"/>
              </a:ext>
            </a:extLst>
          </p:cNvPr>
          <p:cNvGrpSpPr/>
          <p:nvPr/>
        </p:nvGrpSpPr>
        <p:grpSpPr>
          <a:xfrm>
            <a:off x="3591233" y="2209560"/>
            <a:ext cx="2563918" cy="2030255"/>
            <a:chOff x="3351041" y="5211561"/>
            <a:chExt cx="2827337" cy="1933838"/>
          </a:xfrm>
        </p:grpSpPr>
        <p:pic>
          <p:nvPicPr>
            <p:cNvPr id="98" name="그림 개체 틀 18">
              <a:extLst>
                <a:ext uri="{FF2B5EF4-FFF2-40B4-BE49-F238E27FC236}">
                  <a16:creationId xmlns:a16="http://schemas.microsoft.com/office/drawing/2014/main" id="{FFAF1845-1D2F-2077-022D-9A6131A2A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05" r="7905"/>
            <a:stretch/>
          </p:blipFill>
          <p:spPr>
            <a:xfrm>
              <a:off x="3351041" y="5211561"/>
              <a:ext cx="2827337" cy="1933838"/>
            </a:xfrm>
            <a:prstGeom prst="rect">
              <a:avLst/>
            </a:prstGeom>
          </p:spPr>
        </p:pic>
        <p:sp>
          <p:nvSpPr>
            <p:cNvPr id="100" name="순서도: 처리 99">
              <a:extLst>
                <a:ext uri="{FF2B5EF4-FFF2-40B4-BE49-F238E27FC236}">
                  <a16:creationId xmlns:a16="http://schemas.microsoft.com/office/drawing/2014/main" id="{7A962052-CAAD-D951-4EA1-B5F918B5699B}"/>
                </a:ext>
              </a:extLst>
            </p:cNvPr>
            <p:cNvSpPr/>
            <p:nvPr/>
          </p:nvSpPr>
          <p:spPr>
            <a:xfrm>
              <a:off x="3351041" y="6806241"/>
              <a:ext cx="2826150" cy="339158"/>
            </a:xfrm>
            <a:prstGeom prst="flowChartProcess">
              <a:avLst/>
            </a:prstGeom>
            <a:solidFill>
              <a:srgbClr val="0070C0">
                <a:alpha val="82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방파제 공사</a:t>
              </a:r>
            </a:p>
          </p:txBody>
        </p:sp>
      </p:grpSp>
      <p:grpSp>
        <p:nvGrpSpPr>
          <p:cNvPr id="101" name="그룹 100">
            <a:extLst>
              <a:ext uri="{FF2B5EF4-FFF2-40B4-BE49-F238E27FC236}">
                <a16:creationId xmlns:a16="http://schemas.microsoft.com/office/drawing/2014/main" id="{FD228EFF-4820-26B3-08F4-8D45EC4167D9}"/>
              </a:ext>
            </a:extLst>
          </p:cNvPr>
          <p:cNvGrpSpPr/>
          <p:nvPr/>
        </p:nvGrpSpPr>
        <p:grpSpPr>
          <a:xfrm>
            <a:off x="761367" y="4465467"/>
            <a:ext cx="2563918" cy="2035941"/>
            <a:chOff x="3351041" y="5211561"/>
            <a:chExt cx="2827337" cy="1933838"/>
          </a:xfrm>
          <a:solidFill>
            <a:srgbClr val="00727C"/>
          </a:solidFill>
        </p:grpSpPr>
        <p:pic>
          <p:nvPicPr>
            <p:cNvPr id="102" name="그림 개체 틀 18">
              <a:extLst>
                <a:ext uri="{FF2B5EF4-FFF2-40B4-BE49-F238E27FC236}">
                  <a16:creationId xmlns:a16="http://schemas.microsoft.com/office/drawing/2014/main" id="{6AAEEEF7-085D-AF1E-61B8-27D264C495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5" r="2775"/>
            <a:stretch/>
          </p:blipFill>
          <p:spPr>
            <a:xfrm>
              <a:off x="3351041" y="5211561"/>
              <a:ext cx="2827337" cy="1933838"/>
            </a:xfrm>
            <a:prstGeom prst="rect">
              <a:avLst/>
            </a:prstGeom>
            <a:grpFill/>
          </p:spPr>
        </p:pic>
        <p:sp>
          <p:nvSpPr>
            <p:cNvPr id="103" name="순서도: 처리 102">
              <a:extLst>
                <a:ext uri="{FF2B5EF4-FFF2-40B4-BE49-F238E27FC236}">
                  <a16:creationId xmlns:a16="http://schemas.microsoft.com/office/drawing/2014/main" id="{5C1509F3-A049-9FA9-D787-E74A08947E4C}"/>
                </a:ext>
              </a:extLst>
            </p:cNvPr>
            <p:cNvSpPr/>
            <p:nvPr/>
          </p:nvSpPr>
          <p:spPr>
            <a:xfrm>
              <a:off x="3351041" y="6806241"/>
              <a:ext cx="2826150" cy="339158"/>
            </a:xfrm>
            <a:prstGeom prst="flowChartProcess">
              <a:avLst/>
            </a:prstGeom>
            <a:solidFill>
              <a:srgbClr val="0070C0">
                <a:alpha val="82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호안</a:t>
              </a:r>
              <a:r>
                <a: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공사</a:t>
              </a:r>
            </a:p>
          </p:txBody>
        </p:sp>
      </p:grpSp>
      <p:grpSp>
        <p:nvGrpSpPr>
          <p:cNvPr id="104" name="그룹 103">
            <a:extLst>
              <a:ext uri="{FF2B5EF4-FFF2-40B4-BE49-F238E27FC236}">
                <a16:creationId xmlns:a16="http://schemas.microsoft.com/office/drawing/2014/main" id="{FD60F32E-7D13-D3C8-71CC-C3F791DE8830}"/>
              </a:ext>
            </a:extLst>
          </p:cNvPr>
          <p:cNvGrpSpPr/>
          <p:nvPr/>
        </p:nvGrpSpPr>
        <p:grpSpPr>
          <a:xfrm>
            <a:off x="3570996" y="4465468"/>
            <a:ext cx="2563918" cy="2035942"/>
            <a:chOff x="3351041" y="5211561"/>
            <a:chExt cx="2827337" cy="1933838"/>
          </a:xfrm>
          <a:solidFill>
            <a:srgbClr val="0868AA"/>
          </a:solidFill>
        </p:grpSpPr>
        <p:pic>
          <p:nvPicPr>
            <p:cNvPr id="105" name="그림 개체 틀 18">
              <a:extLst>
                <a:ext uri="{FF2B5EF4-FFF2-40B4-BE49-F238E27FC236}">
                  <a16:creationId xmlns:a16="http://schemas.microsoft.com/office/drawing/2014/main" id="{4E1C3F3C-64B7-A84D-DACD-CC691567B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552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94" r="2794"/>
            <a:stretch/>
          </p:blipFill>
          <p:spPr>
            <a:xfrm>
              <a:off x="3351041" y="5211561"/>
              <a:ext cx="2827337" cy="1933838"/>
            </a:xfrm>
            <a:prstGeom prst="rect">
              <a:avLst/>
            </a:prstGeom>
            <a:grpFill/>
          </p:spPr>
        </p:pic>
        <p:sp>
          <p:nvSpPr>
            <p:cNvPr id="106" name="순서도: 처리 105">
              <a:extLst>
                <a:ext uri="{FF2B5EF4-FFF2-40B4-BE49-F238E27FC236}">
                  <a16:creationId xmlns:a16="http://schemas.microsoft.com/office/drawing/2014/main" id="{4DFADAA9-EC5B-681E-0B85-3F6CCCA12B6D}"/>
                </a:ext>
              </a:extLst>
            </p:cNvPr>
            <p:cNvSpPr/>
            <p:nvPr/>
          </p:nvSpPr>
          <p:spPr>
            <a:xfrm>
              <a:off x="3351041" y="6806241"/>
              <a:ext cx="2826150" cy="339158"/>
            </a:xfrm>
            <a:prstGeom prst="flowChartProcess">
              <a:avLst/>
            </a:prstGeom>
            <a:solidFill>
              <a:srgbClr val="0868AA">
                <a:alpha val="82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kern="0" dirty="0" err="1">
                  <a:solidFill>
                    <a:prstClr val="white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수중준설공사</a:t>
              </a: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</p:grpSp>
      <p:grpSp>
        <p:nvGrpSpPr>
          <p:cNvPr id="107" name="그룹 106">
            <a:extLst>
              <a:ext uri="{FF2B5EF4-FFF2-40B4-BE49-F238E27FC236}">
                <a16:creationId xmlns:a16="http://schemas.microsoft.com/office/drawing/2014/main" id="{398FA423-1CB8-CC2A-C90F-B6836614854F}"/>
              </a:ext>
            </a:extLst>
          </p:cNvPr>
          <p:cNvGrpSpPr/>
          <p:nvPr/>
        </p:nvGrpSpPr>
        <p:grpSpPr>
          <a:xfrm>
            <a:off x="761367" y="6752456"/>
            <a:ext cx="2563918" cy="2035944"/>
            <a:chOff x="3351041" y="5211560"/>
            <a:chExt cx="2827337" cy="1933839"/>
          </a:xfrm>
          <a:solidFill>
            <a:srgbClr val="00727C"/>
          </a:solidFill>
        </p:grpSpPr>
        <p:pic>
          <p:nvPicPr>
            <p:cNvPr id="108" name="그림 개체 틀 18">
              <a:extLst>
                <a:ext uri="{FF2B5EF4-FFF2-40B4-BE49-F238E27FC236}">
                  <a16:creationId xmlns:a16="http://schemas.microsoft.com/office/drawing/2014/main" id="{D6645B0B-1D18-8937-307C-0711872CB54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5" r="2775"/>
            <a:stretch/>
          </p:blipFill>
          <p:spPr>
            <a:xfrm>
              <a:off x="3351041" y="5211560"/>
              <a:ext cx="2827337" cy="1933838"/>
            </a:xfrm>
            <a:prstGeom prst="rect">
              <a:avLst/>
            </a:prstGeom>
            <a:grpFill/>
          </p:spPr>
        </p:pic>
        <p:sp>
          <p:nvSpPr>
            <p:cNvPr id="110" name="순서도: 처리 109">
              <a:extLst>
                <a:ext uri="{FF2B5EF4-FFF2-40B4-BE49-F238E27FC236}">
                  <a16:creationId xmlns:a16="http://schemas.microsoft.com/office/drawing/2014/main" id="{6E9F8656-E6A1-6967-86A1-01080B4AE568}"/>
                </a:ext>
              </a:extLst>
            </p:cNvPr>
            <p:cNvSpPr/>
            <p:nvPr/>
          </p:nvSpPr>
          <p:spPr>
            <a:xfrm>
              <a:off x="3351041" y="6806241"/>
              <a:ext cx="2826150" cy="339158"/>
            </a:xfrm>
            <a:prstGeom prst="flowChartProcess">
              <a:avLst/>
            </a:prstGeom>
            <a:solidFill>
              <a:srgbClr val="0070C0">
                <a:alpha val="82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kern="0" dirty="0">
                  <a:solidFill>
                    <a:prstClr val="white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항로표지시설 공사</a:t>
              </a: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</p:grpSp>
      <p:grpSp>
        <p:nvGrpSpPr>
          <p:cNvPr id="112" name="그룹 111">
            <a:extLst>
              <a:ext uri="{FF2B5EF4-FFF2-40B4-BE49-F238E27FC236}">
                <a16:creationId xmlns:a16="http://schemas.microsoft.com/office/drawing/2014/main" id="{39B23D20-E02E-5993-D99B-2A13E50EFA6E}"/>
              </a:ext>
            </a:extLst>
          </p:cNvPr>
          <p:cNvGrpSpPr/>
          <p:nvPr/>
        </p:nvGrpSpPr>
        <p:grpSpPr>
          <a:xfrm>
            <a:off x="3591233" y="6752455"/>
            <a:ext cx="2563918" cy="2035943"/>
            <a:chOff x="3351041" y="5211560"/>
            <a:chExt cx="2827337" cy="1933839"/>
          </a:xfrm>
          <a:solidFill>
            <a:srgbClr val="00727C"/>
          </a:solidFill>
        </p:grpSpPr>
        <p:pic>
          <p:nvPicPr>
            <p:cNvPr id="113" name="그림 개체 틀 18">
              <a:extLst>
                <a:ext uri="{FF2B5EF4-FFF2-40B4-BE49-F238E27FC236}">
                  <a16:creationId xmlns:a16="http://schemas.microsoft.com/office/drawing/2014/main" id="{9CC3873A-13CF-F961-02E0-8B660D71C5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6" r="6346"/>
            <a:stretch/>
          </p:blipFill>
          <p:spPr>
            <a:xfrm>
              <a:off x="3351041" y="5211560"/>
              <a:ext cx="2827337" cy="1933838"/>
            </a:xfrm>
            <a:prstGeom prst="rect">
              <a:avLst/>
            </a:prstGeom>
            <a:grpFill/>
          </p:spPr>
        </p:pic>
        <p:sp>
          <p:nvSpPr>
            <p:cNvPr id="114" name="순서도: 처리 113">
              <a:extLst>
                <a:ext uri="{FF2B5EF4-FFF2-40B4-BE49-F238E27FC236}">
                  <a16:creationId xmlns:a16="http://schemas.microsoft.com/office/drawing/2014/main" id="{C6C567D8-3932-1980-F275-3CCEE9C2C69F}"/>
                </a:ext>
              </a:extLst>
            </p:cNvPr>
            <p:cNvSpPr/>
            <p:nvPr/>
          </p:nvSpPr>
          <p:spPr>
            <a:xfrm>
              <a:off x="3351041" y="6806241"/>
              <a:ext cx="2826150" cy="339158"/>
            </a:xfrm>
            <a:prstGeom prst="flowChartProcess">
              <a:avLst/>
            </a:prstGeom>
            <a:solidFill>
              <a:srgbClr val="0070C0">
                <a:alpha val="82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인공어초투하</a:t>
              </a:r>
              <a:r>
                <a: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및 거치공사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03A79122-24BC-57B1-D2EB-7F1FDAC23F64}"/>
              </a:ext>
            </a:extLst>
          </p:cNvPr>
          <p:cNvGrpSpPr/>
          <p:nvPr/>
        </p:nvGrpSpPr>
        <p:grpSpPr>
          <a:xfrm>
            <a:off x="-1" y="374134"/>
            <a:ext cx="6858001" cy="350469"/>
            <a:chOff x="-1" y="374134"/>
            <a:chExt cx="6858001" cy="350469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29FF6C7-E305-4D94-057F-60EBFDFE4740}"/>
                </a:ext>
              </a:extLst>
            </p:cNvPr>
            <p:cNvSpPr/>
            <p:nvPr/>
          </p:nvSpPr>
          <p:spPr>
            <a:xfrm>
              <a:off x="766482" y="374134"/>
              <a:ext cx="6091518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53B2743-18D0-9327-1139-60D3BDA71C49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90CD3034-294E-3783-1C59-4F26AAD2CA51}"/>
              </a:ext>
            </a:extLst>
          </p:cNvPr>
          <p:cNvSpPr txBox="1"/>
          <p:nvPr/>
        </p:nvSpPr>
        <p:spPr>
          <a:xfrm>
            <a:off x="769454" y="410868"/>
            <a:ext cx="1576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Ⅰ. 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회사개요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B7CADA6-7653-40C7-24C5-E52A0C0889A5}"/>
              </a:ext>
            </a:extLst>
          </p:cNvPr>
          <p:cNvSpPr txBox="1"/>
          <p:nvPr/>
        </p:nvSpPr>
        <p:spPr>
          <a:xfrm>
            <a:off x="4659557" y="414795"/>
            <a:ext cx="1576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4.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 사업분야</a:t>
            </a:r>
          </a:p>
        </p:txBody>
      </p:sp>
    </p:spTree>
    <p:extLst>
      <p:ext uri="{BB962C8B-B14F-4D97-AF65-F5344CB8AC3E}">
        <p14:creationId xmlns:p14="http://schemas.microsoft.com/office/powerpoint/2010/main" val="1351157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D7DD60BB-2322-4208-9737-33FF3BF8E9E7}"/>
              </a:ext>
            </a:extLst>
          </p:cNvPr>
          <p:cNvSpPr txBox="1"/>
          <p:nvPr/>
        </p:nvSpPr>
        <p:spPr>
          <a:xfrm>
            <a:off x="4434663" y="6217368"/>
            <a:ext cx="24220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chemeClr val="bg1">
                    <a:lumMod val="7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APPLICATION</a:t>
            </a:r>
          </a:p>
          <a:p>
            <a:r>
              <a:rPr lang="en-US" altLang="ko-KR" dirty="0">
                <a:solidFill>
                  <a:schemeClr val="bg1">
                    <a:lumMod val="7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FOR</a:t>
            </a:r>
          </a:p>
          <a:p>
            <a:r>
              <a:rPr lang="en-US" altLang="ko-KR" dirty="0">
                <a:solidFill>
                  <a:schemeClr val="bg1">
                    <a:lumMod val="7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NOMINATION</a:t>
            </a:r>
            <a:endParaRPr lang="ko-KR" altLang="en-US" dirty="0">
              <a:solidFill>
                <a:schemeClr val="bg1">
                  <a:lumMod val="75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6F345ACB-BA70-4279-80C6-4C8B2D07CA72}"/>
              </a:ext>
            </a:extLst>
          </p:cNvPr>
          <p:cNvGrpSpPr/>
          <p:nvPr/>
        </p:nvGrpSpPr>
        <p:grpSpPr>
          <a:xfrm>
            <a:off x="4442488" y="4057863"/>
            <a:ext cx="544788" cy="384662"/>
            <a:chOff x="5054225" y="2489200"/>
            <a:chExt cx="966787" cy="682625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10" name="Freeform 32">
              <a:extLst>
                <a:ext uri="{FF2B5EF4-FFF2-40B4-BE49-F238E27FC236}">
                  <a16:creationId xmlns:a16="http://schemas.microsoft.com/office/drawing/2014/main" id="{E725828B-512F-4BB7-841F-0ACF441BE1D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4225" y="2647950"/>
              <a:ext cx="192087" cy="209550"/>
            </a:xfrm>
            <a:custGeom>
              <a:avLst/>
              <a:gdLst>
                <a:gd name="T0" fmla="*/ 163 w 178"/>
                <a:gd name="T1" fmla="*/ 194 h 194"/>
                <a:gd name="T2" fmla="*/ 149 w 178"/>
                <a:gd name="T3" fmla="*/ 183 h 194"/>
                <a:gd name="T4" fmla="*/ 146 w 178"/>
                <a:gd name="T5" fmla="*/ 167 h 194"/>
                <a:gd name="T6" fmla="*/ 5 w 178"/>
                <a:gd name="T7" fmla="*/ 25 h 194"/>
                <a:gd name="T8" fmla="*/ 5 w 178"/>
                <a:gd name="T9" fmla="*/ 5 h 194"/>
                <a:gd name="T10" fmla="*/ 25 w 178"/>
                <a:gd name="T11" fmla="*/ 5 h 194"/>
                <a:gd name="T12" fmla="*/ 169 w 178"/>
                <a:gd name="T13" fmla="*/ 150 h 194"/>
                <a:gd name="T14" fmla="*/ 173 w 178"/>
                <a:gd name="T15" fmla="*/ 157 h 194"/>
                <a:gd name="T16" fmla="*/ 177 w 178"/>
                <a:gd name="T17" fmla="*/ 177 h 194"/>
                <a:gd name="T18" fmla="*/ 166 w 178"/>
                <a:gd name="T19" fmla="*/ 194 h 194"/>
                <a:gd name="T20" fmla="*/ 163 w 178"/>
                <a:gd name="T21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194">
                  <a:moveTo>
                    <a:pt x="163" y="194"/>
                  </a:moveTo>
                  <a:cubicBezTo>
                    <a:pt x="156" y="194"/>
                    <a:pt x="151" y="189"/>
                    <a:pt x="149" y="183"/>
                  </a:cubicBezTo>
                  <a:cubicBezTo>
                    <a:pt x="146" y="167"/>
                    <a:pt x="146" y="167"/>
                    <a:pt x="146" y="167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0" y="19"/>
                    <a:pt x="0" y="11"/>
                    <a:pt x="5" y="5"/>
                  </a:cubicBezTo>
                  <a:cubicBezTo>
                    <a:pt x="11" y="0"/>
                    <a:pt x="19" y="0"/>
                    <a:pt x="25" y="5"/>
                  </a:cubicBezTo>
                  <a:cubicBezTo>
                    <a:pt x="169" y="150"/>
                    <a:pt x="169" y="150"/>
                    <a:pt x="169" y="150"/>
                  </a:cubicBezTo>
                  <a:cubicBezTo>
                    <a:pt x="171" y="152"/>
                    <a:pt x="172" y="155"/>
                    <a:pt x="173" y="157"/>
                  </a:cubicBezTo>
                  <a:cubicBezTo>
                    <a:pt x="177" y="177"/>
                    <a:pt x="177" y="177"/>
                    <a:pt x="177" y="177"/>
                  </a:cubicBezTo>
                  <a:cubicBezTo>
                    <a:pt x="178" y="185"/>
                    <a:pt x="173" y="192"/>
                    <a:pt x="166" y="194"/>
                  </a:cubicBezTo>
                  <a:cubicBezTo>
                    <a:pt x="165" y="194"/>
                    <a:pt x="164" y="194"/>
                    <a:pt x="163" y="1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11" name="Freeform 33">
              <a:extLst>
                <a:ext uri="{FF2B5EF4-FFF2-40B4-BE49-F238E27FC236}">
                  <a16:creationId xmlns:a16="http://schemas.microsoft.com/office/drawing/2014/main" id="{766C6C9F-4FBA-460D-BC2D-FE449B9F06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9638" y="2751138"/>
              <a:ext cx="665162" cy="420687"/>
            </a:xfrm>
            <a:custGeom>
              <a:avLst/>
              <a:gdLst>
                <a:gd name="T0" fmla="*/ 211 w 617"/>
                <a:gd name="T1" fmla="*/ 375 h 389"/>
                <a:gd name="T2" fmla="*/ 198 w 617"/>
                <a:gd name="T3" fmla="*/ 341 h 389"/>
                <a:gd name="T4" fmla="*/ 147 w 617"/>
                <a:gd name="T5" fmla="*/ 327 h 389"/>
                <a:gd name="T6" fmla="*/ 126 w 617"/>
                <a:gd name="T7" fmla="*/ 283 h 389"/>
                <a:gd name="T8" fmla="*/ 68 w 617"/>
                <a:gd name="T9" fmla="*/ 232 h 389"/>
                <a:gd name="T10" fmla="*/ 67 w 617"/>
                <a:gd name="T11" fmla="*/ 229 h 389"/>
                <a:gd name="T12" fmla="*/ 42 w 617"/>
                <a:gd name="T13" fmla="*/ 124 h 389"/>
                <a:gd name="T14" fmla="*/ 62 w 617"/>
                <a:gd name="T15" fmla="*/ 144 h 389"/>
                <a:gd name="T16" fmla="*/ 67 w 617"/>
                <a:gd name="T17" fmla="*/ 201 h 389"/>
                <a:gd name="T18" fmla="*/ 90 w 617"/>
                <a:gd name="T19" fmla="*/ 189 h 389"/>
                <a:gd name="T20" fmla="*/ 109 w 617"/>
                <a:gd name="T21" fmla="*/ 210 h 389"/>
                <a:gd name="T22" fmla="*/ 96 w 617"/>
                <a:gd name="T23" fmla="*/ 231 h 389"/>
                <a:gd name="T24" fmla="*/ 141 w 617"/>
                <a:gd name="T25" fmla="*/ 250 h 389"/>
                <a:gd name="T26" fmla="*/ 164 w 617"/>
                <a:gd name="T27" fmla="*/ 247 h 389"/>
                <a:gd name="T28" fmla="*/ 160 w 617"/>
                <a:gd name="T29" fmla="*/ 271 h 389"/>
                <a:gd name="T30" fmla="*/ 165 w 617"/>
                <a:gd name="T31" fmla="*/ 305 h 389"/>
                <a:gd name="T32" fmla="*/ 207 w 617"/>
                <a:gd name="T33" fmla="*/ 302 h 389"/>
                <a:gd name="T34" fmla="*/ 231 w 617"/>
                <a:gd name="T35" fmla="*/ 316 h 389"/>
                <a:gd name="T36" fmla="*/ 284 w 617"/>
                <a:gd name="T37" fmla="*/ 342 h 389"/>
                <a:gd name="T38" fmla="*/ 337 w 617"/>
                <a:gd name="T39" fmla="*/ 309 h 389"/>
                <a:gd name="T40" fmla="*/ 385 w 617"/>
                <a:gd name="T41" fmla="*/ 277 h 389"/>
                <a:gd name="T42" fmla="*/ 406 w 617"/>
                <a:gd name="T43" fmla="*/ 258 h 389"/>
                <a:gd name="T44" fmla="*/ 448 w 617"/>
                <a:gd name="T45" fmla="*/ 240 h 389"/>
                <a:gd name="T46" fmla="*/ 447 w 617"/>
                <a:gd name="T47" fmla="*/ 216 h 389"/>
                <a:gd name="T48" fmla="*/ 470 w 617"/>
                <a:gd name="T49" fmla="*/ 222 h 389"/>
                <a:gd name="T50" fmla="*/ 516 w 617"/>
                <a:gd name="T51" fmla="*/ 235 h 389"/>
                <a:gd name="T52" fmla="*/ 513 w 617"/>
                <a:gd name="T53" fmla="*/ 161 h 389"/>
                <a:gd name="T54" fmla="*/ 579 w 617"/>
                <a:gd name="T55" fmla="*/ 170 h 389"/>
                <a:gd name="T56" fmla="*/ 573 w 617"/>
                <a:gd name="T57" fmla="*/ 119 h 389"/>
                <a:gd name="T58" fmla="*/ 479 w 617"/>
                <a:gd name="T59" fmla="*/ 25 h 389"/>
                <a:gd name="T60" fmla="*/ 499 w 617"/>
                <a:gd name="T61" fmla="*/ 5 h 389"/>
                <a:gd name="T62" fmla="*/ 616 w 617"/>
                <a:gd name="T63" fmla="*/ 148 h 389"/>
                <a:gd name="T64" fmla="*/ 553 w 617"/>
                <a:gd name="T65" fmla="*/ 203 h 389"/>
                <a:gd name="T66" fmla="*/ 500 w 617"/>
                <a:gd name="T67" fmla="*/ 269 h 389"/>
                <a:gd name="T68" fmla="*/ 477 w 617"/>
                <a:gd name="T69" fmla="*/ 300 h 389"/>
                <a:gd name="T70" fmla="*/ 429 w 617"/>
                <a:gd name="T71" fmla="*/ 307 h 389"/>
                <a:gd name="T72" fmla="*/ 329 w 617"/>
                <a:gd name="T73" fmla="*/ 338 h 389"/>
                <a:gd name="T74" fmla="*/ 303 w 617"/>
                <a:gd name="T75" fmla="*/ 362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7" h="389">
                  <a:moveTo>
                    <a:pt x="245" y="389"/>
                  </a:moveTo>
                  <a:cubicBezTo>
                    <a:pt x="233" y="389"/>
                    <a:pt x="221" y="385"/>
                    <a:pt x="211" y="375"/>
                  </a:cubicBezTo>
                  <a:cubicBezTo>
                    <a:pt x="211" y="375"/>
                    <a:pt x="210" y="374"/>
                    <a:pt x="210" y="374"/>
                  </a:cubicBezTo>
                  <a:cubicBezTo>
                    <a:pt x="210" y="373"/>
                    <a:pt x="199" y="360"/>
                    <a:pt x="198" y="341"/>
                  </a:cubicBezTo>
                  <a:cubicBezTo>
                    <a:pt x="196" y="341"/>
                    <a:pt x="193" y="342"/>
                    <a:pt x="191" y="342"/>
                  </a:cubicBezTo>
                  <a:cubicBezTo>
                    <a:pt x="176" y="344"/>
                    <a:pt x="161" y="339"/>
                    <a:pt x="147" y="327"/>
                  </a:cubicBezTo>
                  <a:cubicBezTo>
                    <a:pt x="133" y="314"/>
                    <a:pt x="125" y="300"/>
                    <a:pt x="125" y="285"/>
                  </a:cubicBezTo>
                  <a:cubicBezTo>
                    <a:pt x="125" y="285"/>
                    <a:pt x="126" y="284"/>
                    <a:pt x="126" y="283"/>
                  </a:cubicBezTo>
                  <a:cubicBezTo>
                    <a:pt x="114" y="283"/>
                    <a:pt x="102" y="279"/>
                    <a:pt x="88" y="268"/>
                  </a:cubicBezTo>
                  <a:cubicBezTo>
                    <a:pt x="72" y="255"/>
                    <a:pt x="69" y="241"/>
                    <a:pt x="68" y="232"/>
                  </a:cubicBezTo>
                  <a:cubicBezTo>
                    <a:pt x="68" y="231"/>
                    <a:pt x="68" y="230"/>
                    <a:pt x="68" y="229"/>
                  </a:cubicBezTo>
                  <a:cubicBezTo>
                    <a:pt x="68" y="229"/>
                    <a:pt x="67" y="229"/>
                    <a:pt x="67" y="229"/>
                  </a:cubicBezTo>
                  <a:cubicBezTo>
                    <a:pt x="57" y="229"/>
                    <a:pt x="42" y="225"/>
                    <a:pt x="28" y="209"/>
                  </a:cubicBezTo>
                  <a:cubicBezTo>
                    <a:pt x="0" y="179"/>
                    <a:pt x="25" y="140"/>
                    <a:pt x="42" y="124"/>
                  </a:cubicBezTo>
                  <a:cubicBezTo>
                    <a:pt x="48" y="119"/>
                    <a:pt x="57" y="119"/>
                    <a:pt x="62" y="124"/>
                  </a:cubicBezTo>
                  <a:cubicBezTo>
                    <a:pt x="67" y="130"/>
                    <a:pt x="67" y="139"/>
                    <a:pt x="62" y="144"/>
                  </a:cubicBezTo>
                  <a:cubicBezTo>
                    <a:pt x="61" y="144"/>
                    <a:pt x="32" y="173"/>
                    <a:pt x="48" y="190"/>
                  </a:cubicBezTo>
                  <a:cubicBezTo>
                    <a:pt x="54" y="197"/>
                    <a:pt x="60" y="201"/>
                    <a:pt x="67" y="201"/>
                  </a:cubicBezTo>
                  <a:cubicBezTo>
                    <a:pt x="75" y="201"/>
                    <a:pt x="83" y="196"/>
                    <a:pt x="87" y="192"/>
                  </a:cubicBezTo>
                  <a:cubicBezTo>
                    <a:pt x="88" y="191"/>
                    <a:pt x="90" y="190"/>
                    <a:pt x="90" y="189"/>
                  </a:cubicBezTo>
                  <a:cubicBezTo>
                    <a:pt x="96" y="185"/>
                    <a:pt x="104" y="185"/>
                    <a:pt x="109" y="190"/>
                  </a:cubicBezTo>
                  <a:cubicBezTo>
                    <a:pt x="114" y="196"/>
                    <a:pt x="114" y="204"/>
                    <a:pt x="109" y="210"/>
                  </a:cubicBezTo>
                  <a:cubicBezTo>
                    <a:pt x="109" y="210"/>
                    <a:pt x="108" y="211"/>
                    <a:pt x="106" y="213"/>
                  </a:cubicBezTo>
                  <a:cubicBezTo>
                    <a:pt x="102" y="217"/>
                    <a:pt x="96" y="224"/>
                    <a:pt x="96" y="231"/>
                  </a:cubicBezTo>
                  <a:cubicBezTo>
                    <a:pt x="96" y="233"/>
                    <a:pt x="97" y="239"/>
                    <a:pt x="106" y="246"/>
                  </a:cubicBezTo>
                  <a:cubicBezTo>
                    <a:pt x="123" y="260"/>
                    <a:pt x="135" y="255"/>
                    <a:pt x="141" y="250"/>
                  </a:cubicBezTo>
                  <a:cubicBezTo>
                    <a:pt x="143" y="248"/>
                    <a:pt x="145" y="247"/>
                    <a:pt x="145" y="246"/>
                  </a:cubicBezTo>
                  <a:cubicBezTo>
                    <a:pt x="151" y="242"/>
                    <a:pt x="159" y="242"/>
                    <a:pt x="164" y="247"/>
                  </a:cubicBezTo>
                  <a:cubicBezTo>
                    <a:pt x="169" y="252"/>
                    <a:pt x="169" y="261"/>
                    <a:pt x="165" y="266"/>
                  </a:cubicBezTo>
                  <a:cubicBezTo>
                    <a:pt x="163" y="268"/>
                    <a:pt x="162" y="269"/>
                    <a:pt x="160" y="271"/>
                  </a:cubicBezTo>
                  <a:cubicBezTo>
                    <a:pt x="157" y="274"/>
                    <a:pt x="153" y="280"/>
                    <a:pt x="153" y="286"/>
                  </a:cubicBezTo>
                  <a:cubicBezTo>
                    <a:pt x="153" y="292"/>
                    <a:pt x="157" y="299"/>
                    <a:pt x="165" y="305"/>
                  </a:cubicBezTo>
                  <a:cubicBezTo>
                    <a:pt x="173" y="312"/>
                    <a:pt x="180" y="315"/>
                    <a:pt x="187" y="314"/>
                  </a:cubicBezTo>
                  <a:cubicBezTo>
                    <a:pt x="198" y="313"/>
                    <a:pt x="207" y="302"/>
                    <a:pt x="207" y="302"/>
                  </a:cubicBezTo>
                  <a:cubicBezTo>
                    <a:pt x="211" y="296"/>
                    <a:pt x="219" y="294"/>
                    <a:pt x="225" y="298"/>
                  </a:cubicBezTo>
                  <a:cubicBezTo>
                    <a:pt x="231" y="302"/>
                    <a:pt x="234" y="310"/>
                    <a:pt x="231" y="316"/>
                  </a:cubicBezTo>
                  <a:cubicBezTo>
                    <a:pt x="220" y="337"/>
                    <a:pt x="229" y="353"/>
                    <a:pt x="232" y="356"/>
                  </a:cubicBezTo>
                  <a:cubicBezTo>
                    <a:pt x="249" y="372"/>
                    <a:pt x="282" y="344"/>
                    <a:pt x="284" y="342"/>
                  </a:cubicBezTo>
                  <a:cubicBezTo>
                    <a:pt x="318" y="309"/>
                    <a:pt x="318" y="309"/>
                    <a:pt x="318" y="309"/>
                  </a:cubicBezTo>
                  <a:cubicBezTo>
                    <a:pt x="324" y="304"/>
                    <a:pt x="332" y="304"/>
                    <a:pt x="337" y="309"/>
                  </a:cubicBezTo>
                  <a:cubicBezTo>
                    <a:pt x="338" y="309"/>
                    <a:pt x="378" y="344"/>
                    <a:pt x="395" y="327"/>
                  </a:cubicBezTo>
                  <a:cubicBezTo>
                    <a:pt x="413" y="310"/>
                    <a:pt x="386" y="277"/>
                    <a:pt x="385" y="277"/>
                  </a:cubicBezTo>
                  <a:cubicBezTo>
                    <a:pt x="380" y="271"/>
                    <a:pt x="381" y="263"/>
                    <a:pt x="387" y="258"/>
                  </a:cubicBezTo>
                  <a:cubicBezTo>
                    <a:pt x="392" y="253"/>
                    <a:pt x="401" y="253"/>
                    <a:pt x="406" y="258"/>
                  </a:cubicBezTo>
                  <a:cubicBezTo>
                    <a:pt x="414" y="266"/>
                    <a:pt x="444" y="293"/>
                    <a:pt x="457" y="280"/>
                  </a:cubicBezTo>
                  <a:cubicBezTo>
                    <a:pt x="469" y="268"/>
                    <a:pt x="455" y="247"/>
                    <a:pt x="448" y="240"/>
                  </a:cubicBezTo>
                  <a:cubicBezTo>
                    <a:pt x="447" y="238"/>
                    <a:pt x="446" y="236"/>
                    <a:pt x="445" y="236"/>
                  </a:cubicBezTo>
                  <a:cubicBezTo>
                    <a:pt x="440" y="230"/>
                    <a:pt x="441" y="221"/>
                    <a:pt x="447" y="216"/>
                  </a:cubicBezTo>
                  <a:cubicBezTo>
                    <a:pt x="452" y="212"/>
                    <a:pt x="461" y="212"/>
                    <a:pt x="466" y="217"/>
                  </a:cubicBezTo>
                  <a:cubicBezTo>
                    <a:pt x="467" y="219"/>
                    <a:pt x="469" y="220"/>
                    <a:pt x="470" y="222"/>
                  </a:cubicBezTo>
                  <a:cubicBezTo>
                    <a:pt x="477" y="229"/>
                    <a:pt x="490" y="241"/>
                    <a:pt x="502" y="241"/>
                  </a:cubicBezTo>
                  <a:cubicBezTo>
                    <a:pt x="505" y="241"/>
                    <a:pt x="510" y="241"/>
                    <a:pt x="516" y="235"/>
                  </a:cubicBezTo>
                  <a:cubicBezTo>
                    <a:pt x="539" y="213"/>
                    <a:pt x="513" y="181"/>
                    <a:pt x="512" y="180"/>
                  </a:cubicBezTo>
                  <a:cubicBezTo>
                    <a:pt x="508" y="174"/>
                    <a:pt x="508" y="166"/>
                    <a:pt x="513" y="161"/>
                  </a:cubicBezTo>
                  <a:cubicBezTo>
                    <a:pt x="519" y="156"/>
                    <a:pt x="527" y="156"/>
                    <a:pt x="533" y="161"/>
                  </a:cubicBezTo>
                  <a:cubicBezTo>
                    <a:pt x="533" y="161"/>
                    <a:pt x="563" y="188"/>
                    <a:pt x="579" y="170"/>
                  </a:cubicBezTo>
                  <a:cubicBezTo>
                    <a:pt x="588" y="160"/>
                    <a:pt x="591" y="150"/>
                    <a:pt x="586" y="137"/>
                  </a:cubicBezTo>
                  <a:cubicBezTo>
                    <a:pt x="581" y="127"/>
                    <a:pt x="574" y="119"/>
                    <a:pt x="573" y="119"/>
                  </a:cubicBezTo>
                  <a:cubicBezTo>
                    <a:pt x="573" y="119"/>
                    <a:pt x="573" y="119"/>
                    <a:pt x="573" y="119"/>
                  </a:cubicBezTo>
                  <a:cubicBezTo>
                    <a:pt x="479" y="25"/>
                    <a:pt x="479" y="25"/>
                    <a:pt x="479" y="25"/>
                  </a:cubicBezTo>
                  <a:cubicBezTo>
                    <a:pt x="474" y="19"/>
                    <a:pt x="474" y="11"/>
                    <a:pt x="479" y="5"/>
                  </a:cubicBezTo>
                  <a:cubicBezTo>
                    <a:pt x="485" y="0"/>
                    <a:pt x="493" y="0"/>
                    <a:pt x="499" y="5"/>
                  </a:cubicBezTo>
                  <a:cubicBezTo>
                    <a:pt x="593" y="99"/>
                    <a:pt x="593" y="99"/>
                    <a:pt x="593" y="99"/>
                  </a:cubicBezTo>
                  <a:cubicBezTo>
                    <a:pt x="596" y="102"/>
                    <a:pt x="615" y="121"/>
                    <a:pt x="616" y="148"/>
                  </a:cubicBezTo>
                  <a:cubicBezTo>
                    <a:pt x="617" y="163"/>
                    <a:pt x="611" y="177"/>
                    <a:pt x="599" y="190"/>
                  </a:cubicBezTo>
                  <a:cubicBezTo>
                    <a:pt x="585" y="205"/>
                    <a:pt x="568" y="207"/>
                    <a:pt x="553" y="203"/>
                  </a:cubicBezTo>
                  <a:cubicBezTo>
                    <a:pt x="555" y="220"/>
                    <a:pt x="552" y="239"/>
                    <a:pt x="536" y="255"/>
                  </a:cubicBezTo>
                  <a:cubicBezTo>
                    <a:pt x="526" y="265"/>
                    <a:pt x="513" y="270"/>
                    <a:pt x="500" y="269"/>
                  </a:cubicBezTo>
                  <a:cubicBezTo>
                    <a:pt x="497" y="269"/>
                    <a:pt x="493" y="268"/>
                    <a:pt x="490" y="267"/>
                  </a:cubicBezTo>
                  <a:cubicBezTo>
                    <a:pt x="490" y="279"/>
                    <a:pt x="487" y="290"/>
                    <a:pt x="477" y="300"/>
                  </a:cubicBezTo>
                  <a:cubicBezTo>
                    <a:pt x="469" y="308"/>
                    <a:pt x="459" y="312"/>
                    <a:pt x="448" y="311"/>
                  </a:cubicBezTo>
                  <a:cubicBezTo>
                    <a:pt x="441" y="311"/>
                    <a:pt x="435" y="310"/>
                    <a:pt x="429" y="307"/>
                  </a:cubicBezTo>
                  <a:cubicBezTo>
                    <a:pt x="430" y="321"/>
                    <a:pt x="427" y="335"/>
                    <a:pt x="415" y="347"/>
                  </a:cubicBezTo>
                  <a:cubicBezTo>
                    <a:pt x="390" y="372"/>
                    <a:pt x="353" y="356"/>
                    <a:pt x="329" y="338"/>
                  </a:cubicBezTo>
                  <a:cubicBezTo>
                    <a:pt x="304" y="362"/>
                    <a:pt x="304" y="362"/>
                    <a:pt x="304" y="362"/>
                  </a:cubicBezTo>
                  <a:cubicBezTo>
                    <a:pt x="304" y="362"/>
                    <a:pt x="304" y="362"/>
                    <a:pt x="303" y="362"/>
                  </a:cubicBezTo>
                  <a:cubicBezTo>
                    <a:pt x="290" y="375"/>
                    <a:pt x="267" y="389"/>
                    <a:pt x="245" y="3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12" name="Freeform 34">
              <a:extLst>
                <a:ext uri="{FF2B5EF4-FFF2-40B4-BE49-F238E27FC236}">
                  <a16:creationId xmlns:a16="http://schemas.microsoft.com/office/drawing/2014/main" id="{A5220D27-855B-4EB2-A619-975D01003B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5700" y="2490788"/>
              <a:ext cx="436562" cy="322262"/>
            </a:xfrm>
            <a:custGeom>
              <a:avLst/>
              <a:gdLst>
                <a:gd name="T0" fmla="*/ 70 w 405"/>
                <a:gd name="T1" fmla="*/ 298 h 298"/>
                <a:gd name="T2" fmla="*/ 29 w 405"/>
                <a:gd name="T3" fmla="*/ 281 h 298"/>
                <a:gd name="T4" fmla="*/ 25 w 405"/>
                <a:gd name="T5" fmla="*/ 197 h 298"/>
                <a:gd name="T6" fmla="*/ 26 w 405"/>
                <a:gd name="T7" fmla="*/ 195 h 298"/>
                <a:gd name="T8" fmla="*/ 77 w 405"/>
                <a:gd name="T9" fmla="*/ 144 h 298"/>
                <a:gd name="T10" fmla="*/ 282 w 405"/>
                <a:gd name="T11" fmla="*/ 104 h 298"/>
                <a:gd name="T12" fmla="*/ 380 w 405"/>
                <a:gd name="T13" fmla="*/ 5 h 298"/>
                <a:gd name="T14" fmla="*/ 400 w 405"/>
                <a:gd name="T15" fmla="*/ 5 h 298"/>
                <a:gd name="T16" fmla="*/ 400 w 405"/>
                <a:gd name="T17" fmla="*/ 25 h 298"/>
                <a:gd name="T18" fmla="*/ 294 w 405"/>
                <a:gd name="T19" fmla="*/ 132 h 298"/>
                <a:gd name="T20" fmla="*/ 275 w 405"/>
                <a:gd name="T21" fmla="*/ 133 h 298"/>
                <a:gd name="T22" fmla="*/ 98 w 405"/>
                <a:gd name="T23" fmla="*/ 163 h 298"/>
                <a:gd name="T24" fmla="*/ 97 w 405"/>
                <a:gd name="T25" fmla="*/ 164 h 298"/>
                <a:gd name="T26" fmla="*/ 47 w 405"/>
                <a:gd name="T27" fmla="*/ 214 h 298"/>
                <a:gd name="T28" fmla="*/ 49 w 405"/>
                <a:gd name="T29" fmla="*/ 261 h 298"/>
                <a:gd name="T30" fmla="*/ 102 w 405"/>
                <a:gd name="T31" fmla="*/ 260 h 298"/>
                <a:gd name="T32" fmla="*/ 144 w 405"/>
                <a:gd name="T33" fmla="*/ 218 h 298"/>
                <a:gd name="T34" fmla="*/ 187 w 405"/>
                <a:gd name="T35" fmla="*/ 192 h 298"/>
                <a:gd name="T36" fmla="*/ 235 w 405"/>
                <a:gd name="T37" fmla="*/ 210 h 298"/>
                <a:gd name="T38" fmla="*/ 235 w 405"/>
                <a:gd name="T39" fmla="*/ 230 h 298"/>
                <a:gd name="T40" fmla="*/ 215 w 405"/>
                <a:gd name="T41" fmla="*/ 230 h 298"/>
                <a:gd name="T42" fmla="*/ 190 w 405"/>
                <a:gd name="T43" fmla="*/ 219 h 298"/>
                <a:gd name="T44" fmla="*/ 167 w 405"/>
                <a:gd name="T45" fmla="*/ 235 h 298"/>
                <a:gd name="T46" fmla="*/ 165 w 405"/>
                <a:gd name="T47" fmla="*/ 237 h 298"/>
                <a:gd name="T48" fmla="*/ 121 w 405"/>
                <a:gd name="T49" fmla="*/ 281 h 298"/>
                <a:gd name="T50" fmla="*/ 119 w 405"/>
                <a:gd name="T51" fmla="*/ 283 h 298"/>
                <a:gd name="T52" fmla="*/ 70 w 405"/>
                <a:gd name="T53" fmla="*/ 298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05" h="298">
                  <a:moveTo>
                    <a:pt x="70" y="298"/>
                  </a:moveTo>
                  <a:cubicBezTo>
                    <a:pt x="56" y="298"/>
                    <a:pt x="42" y="294"/>
                    <a:pt x="29" y="281"/>
                  </a:cubicBezTo>
                  <a:cubicBezTo>
                    <a:pt x="0" y="251"/>
                    <a:pt x="13" y="213"/>
                    <a:pt x="25" y="197"/>
                  </a:cubicBezTo>
                  <a:cubicBezTo>
                    <a:pt x="25" y="196"/>
                    <a:pt x="26" y="196"/>
                    <a:pt x="26" y="195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164" y="44"/>
                    <a:pt x="252" y="85"/>
                    <a:pt x="282" y="104"/>
                  </a:cubicBezTo>
                  <a:cubicBezTo>
                    <a:pt x="380" y="5"/>
                    <a:pt x="380" y="5"/>
                    <a:pt x="380" y="5"/>
                  </a:cubicBezTo>
                  <a:cubicBezTo>
                    <a:pt x="386" y="0"/>
                    <a:pt x="394" y="0"/>
                    <a:pt x="400" y="5"/>
                  </a:cubicBezTo>
                  <a:cubicBezTo>
                    <a:pt x="405" y="10"/>
                    <a:pt x="405" y="19"/>
                    <a:pt x="400" y="25"/>
                  </a:cubicBezTo>
                  <a:cubicBezTo>
                    <a:pt x="294" y="132"/>
                    <a:pt x="294" y="132"/>
                    <a:pt x="294" y="132"/>
                  </a:cubicBezTo>
                  <a:cubicBezTo>
                    <a:pt x="289" y="137"/>
                    <a:pt x="281" y="137"/>
                    <a:pt x="275" y="133"/>
                  </a:cubicBezTo>
                  <a:cubicBezTo>
                    <a:pt x="271" y="130"/>
                    <a:pt x="186" y="60"/>
                    <a:pt x="98" y="163"/>
                  </a:cubicBezTo>
                  <a:cubicBezTo>
                    <a:pt x="97" y="163"/>
                    <a:pt x="97" y="164"/>
                    <a:pt x="97" y="164"/>
                  </a:cubicBezTo>
                  <a:cubicBezTo>
                    <a:pt x="47" y="214"/>
                    <a:pt x="47" y="214"/>
                    <a:pt x="47" y="214"/>
                  </a:cubicBezTo>
                  <a:cubicBezTo>
                    <a:pt x="43" y="219"/>
                    <a:pt x="30" y="243"/>
                    <a:pt x="49" y="261"/>
                  </a:cubicBezTo>
                  <a:cubicBezTo>
                    <a:pt x="67" y="279"/>
                    <a:pt x="96" y="263"/>
                    <a:pt x="102" y="260"/>
                  </a:cubicBezTo>
                  <a:cubicBezTo>
                    <a:pt x="144" y="218"/>
                    <a:pt x="144" y="218"/>
                    <a:pt x="144" y="218"/>
                  </a:cubicBezTo>
                  <a:cubicBezTo>
                    <a:pt x="148" y="213"/>
                    <a:pt x="163" y="194"/>
                    <a:pt x="187" y="192"/>
                  </a:cubicBezTo>
                  <a:cubicBezTo>
                    <a:pt x="203" y="190"/>
                    <a:pt x="219" y="196"/>
                    <a:pt x="235" y="210"/>
                  </a:cubicBezTo>
                  <a:cubicBezTo>
                    <a:pt x="240" y="215"/>
                    <a:pt x="241" y="224"/>
                    <a:pt x="235" y="230"/>
                  </a:cubicBezTo>
                  <a:cubicBezTo>
                    <a:pt x="230" y="235"/>
                    <a:pt x="221" y="236"/>
                    <a:pt x="215" y="230"/>
                  </a:cubicBezTo>
                  <a:cubicBezTo>
                    <a:pt x="207" y="222"/>
                    <a:pt x="198" y="218"/>
                    <a:pt x="190" y="219"/>
                  </a:cubicBezTo>
                  <a:cubicBezTo>
                    <a:pt x="177" y="221"/>
                    <a:pt x="167" y="235"/>
                    <a:pt x="167" y="235"/>
                  </a:cubicBezTo>
                  <a:cubicBezTo>
                    <a:pt x="166" y="236"/>
                    <a:pt x="166" y="236"/>
                    <a:pt x="165" y="237"/>
                  </a:cubicBezTo>
                  <a:cubicBezTo>
                    <a:pt x="121" y="281"/>
                    <a:pt x="121" y="281"/>
                    <a:pt x="121" y="281"/>
                  </a:cubicBezTo>
                  <a:cubicBezTo>
                    <a:pt x="120" y="282"/>
                    <a:pt x="119" y="282"/>
                    <a:pt x="119" y="283"/>
                  </a:cubicBezTo>
                  <a:cubicBezTo>
                    <a:pt x="117" y="284"/>
                    <a:pt x="95" y="298"/>
                    <a:pt x="70" y="2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13" name="Freeform 35">
              <a:extLst>
                <a:ext uri="{FF2B5EF4-FFF2-40B4-BE49-F238E27FC236}">
                  <a16:creationId xmlns:a16="http://schemas.microsoft.com/office/drawing/2014/main" id="{1A8E5AFC-998A-4271-A9B3-B447D124996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9325" y="2489200"/>
              <a:ext cx="280987" cy="160337"/>
            </a:xfrm>
            <a:custGeom>
              <a:avLst/>
              <a:gdLst>
                <a:gd name="T0" fmla="*/ 135 w 261"/>
                <a:gd name="T1" fmla="*/ 149 h 149"/>
                <a:gd name="T2" fmla="*/ 125 w 261"/>
                <a:gd name="T3" fmla="*/ 145 h 149"/>
                <a:gd name="T4" fmla="*/ 5 w 261"/>
                <a:gd name="T5" fmla="*/ 25 h 149"/>
                <a:gd name="T6" fmla="*/ 5 w 261"/>
                <a:gd name="T7" fmla="*/ 5 h 149"/>
                <a:gd name="T8" fmla="*/ 25 w 261"/>
                <a:gd name="T9" fmla="*/ 5 h 149"/>
                <a:gd name="T10" fmla="*/ 137 w 261"/>
                <a:gd name="T11" fmla="*/ 117 h 149"/>
                <a:gd name="T12" fmla="*/ 252 w 261"/>
                <a:gd name="T13" fmla="*/ 118 h 149"/>
                <a:gd name="T14" fmla="*/ 257 w 261"/>
                <a:gd name="T15" fmla="*/ 137 h 149"/>
                <a:gd name="T16" fmla="*/ 238 w 261"/>
                <a:gd name="T17" fmla="*/ 142 h 149"/>
                <a:gd name="T18" fmla="*/ 143 w 261"/>
                <a:gd name="T19" fmla="*/ 146 h 149"/>
                <a:gd name="T20" fmla="*/ 135 w 261"/>
                <a:gd name="T21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1" h="149">
                  <a:moveTo>
                    <a:pt x="135" y="149"/>
                  </a:moveTo>
                  <a:cubicBezTo>
                    <a:pt x="131" y="149"/>
                    <a:pt x="128" y="148"/>
                    <a:pt x="125" y="14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0" y="19"/>
                    <a:pt x="0" y="11"/>
                    <a:pt x="5" y="5"/>
                  </a:cubicBezTo>
                  <a:cubicBezTo>
                    <a:pt x="11" y="0"/>
                    <a:pt x="19" y="0"/>
                    <a:pt x="25" y="5"/>
                  </a:cubicBezTo>
                  <a:cubicBezTo>
                    <a:pt x="137" y="117"/>
                    <a:pt x="137" y="117"/>
                    <a:pt x="137" y="117"/>
                  </a:cubicBezTo>
                  <a:cubicBezTo>
                    <a:pt x="156" y="107"/>
                    <a:pt x="200" y="91"/>
                    <a:pt x="252" y="118"/>
                  </a:cubicBezTo>
                  <a:cubicBezTo>
                    <a:pt x="258" y="121"/>
                    <a:pt x="261" y="130"/>
                    <a:pt x="257" y="137"/>
                  </a:cubicBezTo>
                  <a:cubicBezTo>
                    <a:pt x="254" y="143"/>
                    <a:pt x="245" y="146"/>
                    <a:pt x="238" y="142"/>
                  </a:cubicBezTo>
                  <a:cubicBezTo>
                    <a:pt x="186" y="115"/>
                    <a:pt x="144" y="146"/>
                    <a:pt x="143" y="146"/>
                  </a:cubicBezTo>
                  <a:cubicBezTo>
                    <a:pt x="141" y="148"/>
                    <a:pt x="138" y="149"/>
                    <a:pt x="135" y="1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14" name="Freeform 36">
              <a:extLst>
                <a:ext uri="{FF2B5EF4-FFF2-40B4-BE49-F238E27FC236}">
                  <a16:creationId xmlns:a16="http://schemas.microsoft.com/office/drawing/2014/main" id="{5F4A4E22-824C-4953-8119-4A1BF8AEBE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1950" y="2655888"/>
              <a:ext cx="119062" cy="117475"/>
            </a:xfrm>
            <a:custGeom>
              <a:avLst/>
              <a:gdLst>
                <a:gd name="T0" fmla="*/ 15 w 110"/>
                <a:gd name="T1" fmla="*/ 109 h 109"/>
                <a:gd name="T2" fmla="*/ 5 w 110"/>
                <a:gd name="T3" fmla="*/ 105 h 109"/>
                <a:gd name="T4" fmla="*/ 5 w 110"/>
                <a:gd name="T5" fmla="*/ 85 h 109"/>
                <a:gd name="T6" fmla="*/ 85 w 110"/>
                <a:gd name="T7" fmla="*/ 5 h 109"/>
                <a:gd name="T8" fmla="*/ 105 w 110"/>
                <a:gd name="T9" fmla="*/ 5 h 109"/>
                <a:gd name="T10" fmla="*/ 105 w 110"/>
                <a:gd name="T11" fmla="*/ 25 h 109"/>
                <a:gd name="T12" fmla="*/ 25 w 110"/>
                <a:gd name="T13" fmla="*/ 105 h 109"/>
                <a:gd name="T14" fmla="*/ 15 w 110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109">
                  <a:moveTo>
                    <a:pt x="15" y="109"/>
                  </a:moveTo>
                  <a:cubicBezTo>
                    <a:pt x="11" y="109"/>
                    <a:pt x="8" y="108"/>
                    <a:pt x="5" y="105"/>
                  </a:cubicBezTo>
                  <a:cubicBezTo>
                    <a:pt x="0" y="99"/>
                    <a:pt x="0" y="91"/>
                    <a:pt x="5" y="85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91" y="0"/>
                    <a:pt x="99" y="0"/>
                    <a:pt x="105" y="5"/>
                  </a:cubicBezTo>
                  <a:cubicBezTo>
                    <a:pt x="110" y="11"/>
                    <a:pt x="110" y="19"/>
                    <a:pt x="105" y="25"/>
                  </a:cubicBezTo>
                  <a:cubicBezTo>
                    <a:pt x="25" y="105"/>
                    <a:pt x="25" y="105"/>
                    <a:pt x="25" y="105"/>
                  </a:cubicBezTo>
                  <a:cubicBezTo>
                    <a:pt x="22" y="108"/>
                    <a:pt x="19" y="109"/>
                    <a:pt x="15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16" name="Freeform 37">
              <a:extLst>
                <a:ext uri="{FF2B5EF4-FFF2-40B4-BE49-F238E27FC236}">
                  <a16:creationId xmlns:a16="http://schemas.microsoft.com/office/drawing/2014/main" id="{29E069F2-2D58-4484-925E-B8F9B3B40A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6225" y="2776538"/>
              <a:ext cx="82550" cy="142875"/>
            </a:xfrm>
            <a:custGeom>
              <a:avLst/>
              <a:gdLst>
                <a:gd name="T0" fmla="*/ 16 w 77"/>
                <a:gd name="T1" fmla="*/ 132 h 132"/>
                <a:gd name="T2" fmla="*/ 5 w 77"/>
                <a:gd name="T3" fmla="*/ 126 h 132"/>
                <a:gd name="T4" fmla="*/ 8 w 77"/>
                <a:gd name="T5" fmla="*/ 107 h 132"/>
                <a:gd name="T6" fmla="*/ 31 w 77"/>
                <a:gd name="T7" fmla="*/ 34 h 132"/>
                <a:gd name="T8" fmla="*/ 35 w 77"/>
                <a:gd name="T9" fmla="*/ 22 h 132"/>
                <a:gd name="T10" fmla="*/ 52 w 77"/>
                <a:gd name="T11" fmla="*/ 5 h 132"/>
                <a:gd name="T12" fmla="*/ 72 w 77"/>
                <a:gd name="T13" fmla="*/ 5 h 132"/>
                <a:gd name="T14" fmla="*/ 72 w 77"/>
                <a:gd name="T15" fmla="*/ 25 h 132"/>
                <a:gd name="T16" fmla="*/ 60 w 77"/>
                <a:gd name="T17" fmla="*/ 37 h 132"/>
                <a:gd name="T18" fmla="*/ 24 w 77"/>
                <a:gd name="T19" fmla="*/ 129 h 132"/>
                <a:gd name="T20" fmla="*/ 16 w 77"/>
                <a:gd name="T21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" h="132">
                  <a:moveTo>
                    <a:pt x="16" y="132"/>
                  </a:moveTo>
                  <a:cubicBezTo>
                    <a:pt x="12" y="132"/>
                    <a:pt x="7" y="130"/>
                    <a:pt x="5" y="126"/>
                  </a:cubicBezTo>
                  <a:cubicBezTo>
                    <a:pt x="0" y="120"/>
                    <a:pt x="2" y="111"/>
                    <a:pt x="8" y="107"/>
                  </a:cubicBezTo>
                  <a:cubicBezTo>
                    <a:pt x="9" y="106"/>
                    <a:pt x="39" y="83"/>
                    <a:pt x="31" y="34"/>
                  </a:cubicBezTo>
                  <a:cubicBezTo>
                    <a:pt x="30" y="30"/>
                    <a:pt x="32" y="25"/>
                    <a:pt x="35" y="22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8" y="0"/>
                    <a:pt x="66" y="0"/>
                    <a:pt x="72" y="5"/>
                  </a:cubicBezTo>
                  <a:cubicBezTo>
                    <a:pt x="77" y="11"/>
                    <a:pt x="77" y="19"/>
                    <a:pt x="72" y="25"/>
                  </a:cubicBezTo>
                  <a:cubicBezTo>
                    <a:pt x="60" y="37"/>
                    <a:pt x="60" y="37"/>
                    <a:pt x="60" y="37"/>
                  </a:cubicBezTo>
                  <a:cubicBezTo>
                    <a:pt x="66" y="99"/>
                    <a:pt x="26" y="128"/>
                    <a:pt x="24" y="129"/>
                  </a:cubicBezTo>
                  <a:cubicBezTo>
                    <a:pt x="22" y="131"/>
                    <a:pt x="19" y="132"/>
                    <a:pt x="16" y="1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17" name="Freeform 38">
              <a:extLst>
                <a:ext uri="{FF2B5EF4-FFF2-40B4-BE49-F238E27FC236}">
                  <a16:creationId xmlns:a16="http://schemas.microsoft.com/office/drawing/2014/main" id="{391B084A-E9E2-4324-9F4D-7CB431BD2D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7738" y="2816225"/>
              <a:ext cx="157162" cy="166687"/>
            </a:xfrm>
            <a:custGeom>
              <a:avLst/>
              <a:gdLst>
                <a:gd name="T0" fmla="*/ 63 w 146"/>
                <a:gd name="T1" fmla="*/ 155 h 155"/>
                <a:gd name="T2" fmla="*/ 53 w 146"/>
                <a:gd name="T3" fmla="*/ 151 h 155"/>
                <a:gd name="T4" fmla="*/ 53 w 146"/>
                <a:gd name="T5" fmla="*/ 131 h 155"/>
                <a:gd name="T6" fmla="*/ 100 w 146"/>
                <a:gd name="T7" fmla="*/ 82 h 155"/>
                <a:gd name="T8" fmla="*/ 101 w 146"/>
                <a:gd name="T9" fmla="*/ 46 h 155"/>
                <a:gd name="T10" fmla="*/ 68 w 146"/>
                <a:gd name="T11" fmla="*/ 48 h 155"/>
                <a:gd name="T12" fmla="*/ 25 w 146"/>
                <a:gd name="T13" fmla="*/ 85 h 155"/>
                <a:gd name="T14" fmla="*/ 6 w 146"/>
                <a:gd name="T15" fmla="*/ 84 h 155"/>
                <a:gd name="T16" fmla="*/ 7 w 146"/>
                <a:gd name="T17" fmla="*/ 65 h 155"/>
                <a:gd name="T18" fmla="*/ 50 w 146"/>
                <a:gd name="T19" fmla="*/ 27 h 155"/>
                <a:gd name="T20" fmla="*/ 50 w 146"/>
                <a:gd name="T21" fmla="*/ 26 h 155"/>
                <a:gd name="T22" fmla="*/ 122 w 146"/>
                <a:gd name="T23" fmla="*/ 28 h 155"/>
                <a:gd name="T24" fmla="*/ 122 w 146"/>
                <a:gd name="T25" fmla="*/ 100 h 155"/>
                <a:gd name="T26" fmla="*/ 121 w 146"/>
                <a:gd name="T27" fmla="*/ 101 h 155"/>
                <a:gd name="T28" fmla="*/ 73 w 146"/>
                <a:gd name="T29" fmla="*/ 151 h 155"/>
                <a:gd name="T30" fmla="*/ 63 w 146"/>
                <a:gd name="T31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6" h="155">
                  <a:moveTo>
                    <a:pt x="63" y="155"/>
                  </a:moveTo>
                  <a:cubicBezTo>
                    <a:pt x="60" y="155"/>
                    <a:pt x="56" y="154"/>
                    <a:pt x="53" y="151"/>
                  </a:cubicBezTo>
                  <a:cubicBezTo>
                    <a:pt x="48" y="146"/>
                    <a:pt x="48" y="137"/>
                    <a:pt x="53" y="13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3" y="79"/>
                    <a:pt x="114" y="61"/>
                    <a:pt x="101" y="46"/>
                  </a:cubicBezTo>
                  <a:cubicBezTo>
                    <a:pt x="88" y="33"/>
                    <a:pt x="72" y="45"/>
                    <a:pt x="68" y="48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19" y="91"/>
                    <a:pt x="11" y="90"/>
                    <a:pt x="6" y="84"/>
                  </a:cubicBezTo>
                  <a:cubicBezTo>
                    <a:pt x="0" y="78"/>
                    <a:pt x="1" y="70"/>
                    <a:pt x="7" y="65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64" y="15"/>
                    <a:pt x="97" y="0"/>
                    <a:pt x="122" y="28"/>
                  </a:cubicBezTo>
                  <a:cubicBezTo>
                    <a:pt x="146" y="54"/>
                    <a:pt x="132" y="86"/>
                    <a:pt x="122" y="100"/>
                  </a:cubicBezTo>
                  <a:cubicBezTo>
                    <a:pt x="122" y="100"/>
                    <a:pt x="121" y="100"/>
                    <a:pt x="121" y="101"/>
                  </a:cubicBezTo>
                  <a:cubicBezTo>
                    <a:pt x="73" y="151"/>
                    <a:pt x="73" y="151"/>
                    <a:pt x="73" y="151"/>
                  </a:cubicBezTo>
                  <a:cubicBezTo>
                    <a:pt x="70" y="154"/>
                    <a:pt x="67" y="155"/>
                    <a:pt x="63" y="1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22" name="Freeform 39">
              <a:extLst>
                <a:ext uri="{FF2B5EF4-FFF2-40B4-BE49-F238E27FC236}">
                  <a16:creationId xmlns:a16="http://schemas.microsoft.com/office/drawing/2014/main" id="{432920C4-C93C-45F3-9BB5-B1447F4F1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3775" y="2878138"/>
              <a:ext cx="174625" cy="176212"/>
            </a:xfrm>
            <a:custGeom>
              <a:avLst/>
              <a:gdLst>
                <a:gd name="T0" fmla="*/ 66 w 161"/>
                <a:gd name="T1" fmla="*/ 163 h 163"/>
                <a:gd name="T2" fmla="*/ 56 w 161"/>
                <a:gd name="T3" fmla="*/ 159 h 163"/>
                <a:gd name="T4" fmla="*/ 56 w 161"/>
                <a:gd name="T5" fmla="*/ 139 h 163"/>
                <a:gd name="T6" fmla="*/ 117 w 161"/>
                <a:gd name="T7" fmla="*/ 79 h 163"/>
                <a:gd name="T8" fmla="*/ 115 w 161"/>
                <a:gd name="T9" fmla="*/ 45 h 163"/>
                <a:gd name="T10" fmla="*/ 83 w 161"/>
                <a:gd name="T11" fmla="*/ 45 h 163"/>
                <a:gd name="T12" fmla="*/ 25 w 161"/>
                <a:gd name="T13" fmla="*/ 96 h 163"/>
                <a:gd name="T14" fmla="*/ 6 w 161"/>
                <a:gd name="T15" fmla="*/ 95 h 163"/>
                <a:gd name="T16" fmla="*/ 7 w 161"/>
                <a:gd name="T17" fmla="*/ 76 h 163"/>
                <a:gd name="T18" fmla="*/ 64 w 161"/>
                <a:gd name="T19" fmla="*/ 25 h 163"/>
                <a:gd name="T20" fmla="*/ 133 w 161"/>
                <a:gd name="T21" fmla="*/ 23 h 163"/>
                <a:gd name="T22" fmla="*/ 139 w 161"/>
                <a:gd name="T23" fmla="*/ 96 h 163"/>
                <a:gd name="T24" fmla="*/ 138 w 161"/>
                <a:gd name="T25" fmla="*/ 98 h 163"/>
                <a:gd name="T26" fmla="*/ 76 w 161"/>
                <a:gd name="T27" fmla="*/ 159 h 163"/>
                <a:gd name="T28" fmla="*/ 66 w 161"/>
                <a:gd name="T2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1" h="163">
                  <a:moveTo>
                    <a:pt x="66" y="163"/>
                  </a:moveTo>
                  <a:cubicBezTo>
                    <a:pt x="62" y="163"/>
                    <a:pt x="59" y="162"/>
                    <a:pt x="56" y="159"/>
                  </a:cubicBezTo>
                  <a:cubicBezTo>
                    <a:pt x="51" y="153"/>
                    <a:pt x="51" y="144"/>
                    <a:pt x="56" y="139"/>
                  </a:cubicBezTo>
                  <a:cubicBezTo>
                    <a:pt x="117" y="79"/>
                    <a:pt x="117" y="79"/>
                    <a:pt x="117" y="79"/>
                  </a:cubicBezTo>
                  <a:cubicBezTo>
                    <a:pt x="121" y="74"/>
                    <a:pt x="131" y="57"/>
                    <a:pt x="115" y="45"/>
                  </a:cubicBezTo>
                  <a:cubicBezTo>
                    <a:pt x="99" y="32"/>
                    <a:pt x="85" y="43"/>
                    <a:pt x="83" y="45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20" y="102"/>
                    <a:pt x="11" y="101"/>
                    <a:pt x="6" y="95"/>
                  </a:cubicBezTo>
                  <a:cubicBezTo>
                    <a:pt x="0" y="90"/>
                    <a:pt x="1" y="81"/>
                    <a:pt x="7" y="76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75" y="14"/>
                    <a:pt x="104" y="0"/>
                    <a:pt x="133" y="23"/>
                  </a:cubicBezTo>
                  <a:cubicBezTo>
                    <a:pt x="161" y="45"/>
                    <a:pt x="152" y="79"/>
                    <a:pt x="139" y="96"/>
                  </a:cubicBezTo>
                  <a:cubicBezTo>
                    <a:pt x="139" y="97"/>
                    <a:pt x="138" y="97"/>
                    <a:pt x="138" y="98"/>
                  </a:cubicBezTo>
                  <a:cubicBezTo>
                    <a:pt x="76" y="159"/>
                    <a:pt x="76" y="159"/>
                    <a:pt x="76" y="159"/>
                  </a:cubicBezTo>
                  <a:cubicBezTo>
                    <a:pt x="73" y="162"/>
                    <a:pt x="70" y="163"/>
                    <a:pt x="66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23" name="Freeform 40">
              <a:extLst>
                <a:ext uri="{FF2B5EF4-FFF2-40B4-BE49-F238E27FC236}">
                  <a16:creationId xmlns:a16="http://schemas.microsoft.com/office/drawing/2014/main" id="{169A7110-3C28-436A-9810-DC5310CBB0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9338" y="2933700"/>
              <a:ext cx="187325" cy="177800"/>
            </a:xfrm>
            <a:custGeom>
              <a:avLst/>
              <a:gdLst>
                <a:gd name="T0" fmla="*/ 82 w 174"/>
                <a:gd name="T1" fmla="*/ 165 h 165"/>
                <a:gd name="T2" fmla="*/ 72 w 174"/>
                <a:gd name="T3" fmla="*/ 161 h 165"/>
                <a:gd name="T4" fmla="*/ 72 w 174"/>
                <a:gd name="T5" fmla="*/ 141 h 165"/>
                <a:gd name="T6" fmla="*/ 133 w 174"/>
                <a:gd name="T7" fmla="*/ 79 h 165"/>
                <a:gd name="T8" fmla="*/ 126 w 174"/>
                <a:gd name="T9" fmla="*/ 42 h 165"/>
                <a:gd name="T10" fmla="*/ 91 w 174"/>
                <a:gd name="T11" fmla="*/ 44 h 165"/>
                <a:gd name="T12" fmla="*/ 25 w 174"/>
                <a:gd name="T13" fmla="*/ 108 h 165"/>
                <a:gd name="T14" fmla="*/ 5 w 174"/>
                <a:gd name="T15" fmla="*/ 108 h 165"/>
                <a:gd name="T16" fmla="*/ 5 w 174"/>
                <a:gd name="T17" fmla="*/ 88 h 165"/>
                <a:gd name="T18" fmla="*/ 72 w 174"/>
                <a:gd name="T19" fmla="*/ 23 h 165"/>
                <a:gd name="T20" fmla="*/ 74 w 174"/>
                <a:gd name="T21" fmla="*/ 21 h 165"/>
                <a:gd name="T22" fmla="*/ 144 w 174"/>
                <a:gd name="T23" fmla="*/ 22 h 165"/>
                <a:gd name="T24" fmla="*/ 156 w 174"/>
                <a:gd name="T25" fmla="*/ 96 h 165"/>
                <a:gd name="T26" fmla="*/ 154 w 174"/>
                <a:gd name="T27" fmla="*/ 98 h 165"/>
                <a:gd name="T28" fmla="*/ 92 w 174"/>
                <a:gd name="T29" fmla="*/ 161 h 165"/>
                <a:gd name="T30" fmla="*/ 82 w 174"/>
                <a:gd name="T31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4" h="165">
                  <a:moveTo>
                    <a:pt x="82" y="165"/>
                  </a:moveTo>
                  <a:cubicBezTo>
                    <a:pt x="78" y="165"/>
                    <a:pt x="75" y="164"/>
                    <a:pt x="72" y="161"/>
                  </a:cubicBezTo>
                  <a:cubicBezTo>
                    <a:pt x="67" y="156"/>
                    <a:pt x="67" y="147"/>
                    <a:pt x="72" y="141"/>
                  </a:cubicBezTo>
                  <a:cubicBezTo>
                    <a:pt x="133" y="79"/>
                    <a:pt x="133" y="79"/>
                    <a:pt x="133" y="79"/>
                  </a:cubicBezTo>
                  <a:cubicBezTo>
                    <a:pt x="136" y="74"/>
                    <a:pt x="143" y="58"/>
                    <a:pt x="126" y="42"/>
                  </a:cubicBezTo>
                  <a:cubicBezTo>
                    <a:pt x="114" y="31"/>
                    <a:pt x="95" y="42"/>
                    <a:pt x="91" y="44"/>
                  </a:cubicBezTo>
                  <a:cubicBezTo>
                    <a:pt x="25" y="108"/>
                    <a:pt x="25" y="108"/>
                    <a:pt x="25" y="108"/>
                  </a:cubicBezTo>
                  <a:cubicBezTo>
                    <a:pt x="19" y="113"/>
                    <a:pt x="10" y="113"/>
                    <a:pt x="5" y="108"/>
                  </a:cubicBezTo>
                  <a:cubicBezTo>
                    <a:pt x="0" y="102"/>
                    <a:pt x="0" y="93"/>
                    <a:pt x="5" y="88"/>
                  </a:cubicBezTo>
                  <a:cubicBezTo>
                    <a:pt x="72" y="23"/>
                    <a:pt x="72" y="23"/>
                    <a:pt x="72" y="23"/>
                  </a:cubicBezTo>
                  <a:cubicBezTo>
                    <a:pt x="73" y="22"/>
                    <a:pt x="73" y="22"/>
                    <a:pt x="74" y="21"/>
                  </a:cubicBezTo>
                  <a:cubicBezTo>
                    <a:pt x="89" y="11"/>
                    <a:pt x="121" y="0"/>
                    <a:pt x="144" y="22"/>
                  </a:cubicBezTo>
                  <a:cubicBezTo>
                    <a:pt x="174" y="49"/>
                    <a:pt x="165" y="82"/>
                    <a:pt x="156" y="96"/>
                  </a:cubicBezTo>
                  <a:cubicBezTo>
                    <a:pt x="155" y="97"/>
                    <a:pt x="155" y="97"/>
                    <a:pt x="154" y="98"/>
                  </a:cubicBezTo>
                  <a:cubicBezTo>
                    <a:pt x="92" y="161"/>
                    <a:pt x="92" y="161"/>
                    <a:pt x="92" y="161"/>
                  </a:cubicBezTo>
                  <a:cubicBezTo>
                    <a:pt x="89" y="164"/>
                    <a:pt x="86" y="165"/>
                    <a:pt x="82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7A87D09E-BD8B-48F9-A163-9BDFE7061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8713" y="2994025"/>
              <a:ext cx="166687" cy="150812"/>
            </a:xfrm>
            <a:custGeom>
              <a:avLst/>
              <a:gdLst>
                <a:gd name="T0" fmla="*/ 93 w 155"/>
                <a:gd name="T1" fmla="*/ 140 h 140"/>
                <a:gd name="T2" fmla="*/ 83 w 155"/>
                <a:gd name="T3" fmla="*/ 136 h 140"/>
                <a:gd name="T4" fmla="*/ 83 w 155"/>
                <a:gd name="T5" fmla="*/ 116 h 140"/>
                <a:gd name="T6" fmla="*/ 108 w 155"/>
                <a:gd name="T7" fmla="*/ 90 h 140"/>
                <a:gd name="T8" fmla="*/ 109 w 155"/>
                <a:gd name="T9" fmla="*/ 50 h 140"/>
                <a:gd name="T10" fmla="*/ 71 w 155"/>
                <a:gd name="T11" fmla="*/ 49 h 140"/>
                <a:gd name="T12" fmla="*/ 25 w 155"/>
                <a:gd name="T13" fmla="*/ 96 h 140"/>
                <a:gd name="T14" fmla="*/ 5 w 155"/>
                <a:gd name="T15" fmla="*/ 96 h 140"/>
                <a:gd name="T16" fmla="*/ 5 w 155"/>
                <a:gd name="T17" fmla="*/ 76 h 140"/>
                <a:gd name="T18" fmla="*/ 52 w 155"/>
                <a:gd name="T19" fmla="*/ 29 h 140"/>
                <a:gd name="T20" fmla="*/ 53 w 155"/>
                <a:gd name="T21" fmla="*/ 28 h 140"/>
                <a:gd name="T22" fmla="*/ 129 w 155"/>
                <a:gd name="T23" fmla="*/ 31 h 140"/>
                <a:gd name="T24" fmla="*/ 130 w 155"/>
                <a:gd name="T25" fmla="*/ 108 h 140"/>
                <a:gd name="T26" fmla="*/ 129 w 155"/>
                <a:gd name="T27" fmla="*/ 109 h 140"/>
                <a:gd name="T28" fmla="*/ 103 w 155"/>
                <a:gd name="T29" fmla="*/ 136 h 140"/>
                <a:gd name="T30" fmla="*/ 93 w 155"/>
                <a:gd name="T31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5" h="140">
                  <a:moveTo>
                    <a:pt x="93" y="140"/>
                  </a:moveTo>
                  <a:cubicBezTo>
                    <a:pt x="90" y="140"/>
                    <a:pt x="86" y="139"/>
                    <a:pt x="83" y="136"/>
                  </a:cubicBezTo>
                  <a:cubicBezTo>
                    <a:pt x="78" y="131"/>
                    <a:pt x="78" y="122"/>
                    <a:pt x="83" y="116"/>
                  </a:cubicBezTo>
                  <a:cubicBezTo>
                    <a:pt x="108" y="90"/>
                    <a:pt x="108" y="90"/>
                    <a:pt x="108" y="90"/>
                  </a:cubicBezTo>
                  <a:cubicBezTo>
                    <a:pt x="111" y="86"/>
                    <a:pt x="124" y="66"/>
                    <a:pt x="109" y="50"/>
                  </a:cubicBezTo>
                  <a:cubicBezTo>
                    <a:pt x="94" y="33"/>
                    <a:pt x="76" y="46"/>
                    <a:pt x="71" y="49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19" y="101"/>
                    <a:pt x="11" y="101"/>
                    <a:pt x="5" y="96"/>
                  </a:cubicBezTo>
                  <a:cubicBezTo>
                    <a:pt x="0" y="90"/>
                    <a:pt x="0" y="82"/>
                    <a:pt x="5" y="76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29"/>
                    <a:pt x="53" y="29"/>
                    <a:pt x="53" y="28"/>
                  </a:cubicBezTo>
                  <a:cubicBezTo>
                    <a:pt x="68" y="16"/>
                    <a:pt x="103" y="0"/>
                    <a:pt x="129" y="31"/>
                  </a:cubicBezTo>
                  <a:cubicBezTo>
                    <a:pt x="155" y="59"/>
                    <a:pt x="141" y="93"/>
                    <a:pt x="130" y="108"/>
                  </a:cubicBezTo>
                  <a:cubicBezTo>
                    <a:pt x="130" y="108"/>
                    <a:pt x="129" y="108"/>
                    <a:pt x="129" y="109"/>
                  </a:cubicBezTo>
                  <a:cubicBezTo>
                    <a:pt x="103" y="136"/>
                    <a:pt x="103" y="136"/>
                    <a:pt x="103" y="136"/>
                  </a:cubicBezTo>
                  <a:cubicBezTo>
                    <a:pt x="100" y="139"/>
                    <a:pt x="97" y="140"/>
                    <a:pt x="93" y="1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CA711632-C5D6-4D56-8763-10691F674C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7150" y="2921000"/>
              <a:ext cx="90487" cy="90487"/>
            </a:xfrm>
            <a:custGeom>
              <a:avLst/>
              <a:gdLst>
                <a:gd name="T0" fmla="*/ 69 w 84"/>
                <a:gd name="T1" fmla="*/ 84 h 84"/>
                <a:gd name="T2" fmla="*/ 59 w 84"/>
                <a:gd name="T3" fmla="*/ 80 h 84"/>
                <a:gd name="T4" fmla="*/ 5 w 84"/>
                <a:gd name="T5" fmla="*/ 25 h 84"/>
                <a:gd name="T6" fmla="*/ 5 w 84"/>
                <a:gd name="T7" fmla="*/ 5 h 84"/>
                <a:gd name="T8" fmla="*/ 25 w 84"/>
                <a:gd name="T9" fmla="*/ 5 h 84"/>
                <a:gd name="T10" fmla="*/ 79 w 84"/>
                <a:gd name="T11" fmla="*/ 60 h 84"/>
                <a:gd name="T12" fmla="*/ 79 w 84"/>
                <a:gd name="T13" fmla="*/ 80 h 84"/>
                <a:gd name="T14" fmla="*/ 69 w 84"/>
                <a:gd name="T15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84">
                  <a:moveTo>
                    <a:pt x="69" y="84"/>
                  </a:moveTo>
                  <a:cubicBezTo>
                    <a:pt x="65" y="84"/>
                    <a:pt x="62" y="83"/>
                    <a:pt x="59" y="80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0" y="19"/>
                    <a:pt x="0" y="10"/>
                    <a:pt x="5" y="5"/>
                  </a:cubicBezTo>
                  <a:cubicBezTo>
                    <a:pt x="11" y="0"/>
                    <a:pt x="20" y="0"/>
                    <a:pt x="25" y="5"/>
                  </a:cubicBezTo>
                  <a:cubicBezTo>
                    <a:pt x="79" y="60"/>
                    <a:pt x="79" y="60"/>
                    <a:pt x="79" y="60"/>
                  </a:cubicBezTo>
                  <a:cubicBezTo>
                    <a:pt x="84" y="66"/>
                    <a:pt x="84" y="75"/>
                    <a:pt x="79" y="80"/>
                  </a:cubicBezTo>
                  <a:cubicBezTo>
                    <a:pt x="76" y="83"/>
                    <a:pt x="73" y="84"/>
                    <a:pt x="69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74843C2F-0F72-4006-A4B0-2D14C43B519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5875" y="2989263"/>
              <a:ext cx="77787" cy="76200"/>
            </a:xfrm>
            <a:custGeom>
              <a:avLst/>
              <a:gdLst>
                <a:gd name="T0" fmla="*/ 57 w 72"/>
                <a:gd name="T1" fmla="*/ 71 h 71"/>
                <a:gd name="T2" fmla="*/ 47 w 72"/>
                <a:gd name="T3" fmla="*/ 67 h 71"/>
                <a:gd name="T4" fmla="*/ 5 w 72"/>
                <a:gd name="T5" fmla="*/ 25 h 71"/>
                <a:gd name="T6" fmla="*/ 5 w 72"/>
                <a:gd name="T7" fmla="*/ 5 h 71"/>
                <a:gd name="T8" fmla="*/ 25 w 72"/>
                <a:gd name="T9" fmla="*/ 5 h 71"/>
                <a:gd name="T10" fmla="*/ 67 w 72"/>
                <a:gd name="T11" fmla="*/ 47 h 71"/>
                <a:gd name="T12" fmla="*/ 67 w 72"/>
                <a:gd name="T13" fmla="*/ 67 h 71"/>
                <a:gd name="T14" fmla="*/ 57 w 72"/>
                <a:gd name="T15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71">
                  <a:moveTo>
                    <a:pt x="57" y="71"/>
                  </a:moveTo>
                  <a:cubicBezTo>
                    <a:pt x="53" y="71"/>
                    <a:pt x="50" y="70"/>
                    <a:pt x="47" y="67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0" y="19"/>
                    <a:pt x="0" y="11"/>
                    <a:pt x="5" y="5"/>
                  </a:cubicBezTo>
                  <a:cubicBezTo>
                    <a:pt x="11" y="0"/>
                    <a:pt x="19" y="0"/>
                    <a:pt x="25" y="5"/>
                  </a:cubicBezTo>
                  <a:cubicBezTo>
                    <a:pt x="67" y="47"/>
                    <a:pt x="67" y="47"/>
                    <a:pt x="67" y="47"/>
                  </a:cubicBezTo>
                  <a:cubicBezTo>
                    <a:pt x="72" y="53"/>
                    <a:pt x="72" y="61"/>
                    <a:pt x="67" y="67"/>
                  </a:cubicBezTo>
                  <a:cubicBezTo>
                    <a:pt x="64" y="70"/>
                    <a:pt x="61" y="71"/>
                    <a:pt x="57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E6FDB1E5-D625-419E-A28B-B362E96DFF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2238" y="2855913"/>
              <a:ext cx="90487" cy="90487"/>
            </a:xfrm>
            <a:custGeom>
              <a:avLst/>
              <a:gdLst>
                <a:gd name="T0" fmla="*/ 69 w 84"/>
                <a:gd name="T1" fmla="*/ 83 h 83"/>
                <a:gd name="T2" fmla="*/ 59 w 84"/>
                <a:gd name="T3" fmla="*/ 79 h 83"/>
                <a:gd name="T4" fmla="*/ 5 w 84"/>
                <a:gd name="T5" fmla="*/ 25 h 83"/>
                <a:gd name="T6" fmla="*/ 5 w 84"/>
                <a:gd name="T7" fmla="*/ 5 h 83"/>
                <a:gd name="T8" fmla="*/ 25 w 84"/>
                <a:gd name="T9" fmla="*/ 5 h 83"/>
                <a:gd name="T10" fmla="*/ 79 w 84"/>
                <a:gd name="T11" fmla="*/ 59 h 83"/>
                <a:gd name="T12" fmla="*/ 79 w 84"/>
                <a:gd name="T13" fmla="*/ 79 h 83"/>
                <a:gd name="T14" fmla="*/ 69 w 84"/>
                <a:gd name="T1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83">
                  <a:moveTo>
                    <a:pt x="69" y="83"/>
                  </a:moveTo>
                  <a:cubicBezTo>
                    <a:pt x="65" y="83"/>
                    <a:pt x="62" y="82"/>
                    <a:pt x="59" y="79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0" y="19"/>
                    <a:pt x="0" y="11"/>
                    <a:pt x="5" y="5"/>
                  </a:cubicBezTo>
                  <a:cubicBezTo>
                    <a:pt x="11" y="0"/>
                    <a:pt x="19" y="0"/>
                    <a:pt x="25" y="5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84" y="65"/>
                    <a:pt x="84" y="73"/>
                    <a:pt x="79" y="79"/>
                  </a:cubicBezTo>
                  <a:cubicBezTo>
                    <a:pt x="76" y="82"/>
                    <a:pt x="73" y="83"/>
                    <a:pt x="69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2805622C-C262-4266-A4F6-7DAF6CB207B9}"/>
              </a:ext>
            </a:extLst>
          </p:cNvPr>
          <p:cNvGrpSpPr/>
          <p:nvPr/>
        </p:nvGrpSpPr>
        <p:grpSpPr>
          <a:xfrm>
            <a:off x="4529815" y="5441347"/>
            <a:ext cx="370134" cy="513690"/>
            <a:chOff x="6781800" y="2305050"/>
            <a:chExt cx="679450" cy="942975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A0BBD6FC-7460-4D32-8900-8B58728AC60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1800" y="2305050"/>
              <a:ext cx="679450" cy="606425"/>
            </a:xfrm>
            <a:custGeom>
              <a:avLst/>
              <a:gdLst>
                <a:gd name="T0" fmla="*/ 125 w 629"/>
                <a:gd name="T1" fmla="*/ 562 h 562"/>
                <a:gd name="T2" fmla="*/ 116 w 629"/>
                <a:gd name="T3" fmla="*/ 559 h 562"/>
                <a:gd name="T4" fmla="*/ 0 w 629"/>
                <a:gd name="T5" fmla="*/ 314 h 562"/>
                <a:gd name="T6" fmla="*/ 314 w 629"/>
                <a:gd name="T7" fmla="*/ 0 h 562"/>
                <a:gd name="T8" fmla="*/ 629 w 629"/>
                <a:gd name="T9" fmla="*/ 314 h 562"/>
                <a:gd name="T10" fmla="*/ 518 w 629"/>
                <a:gd name="T11" fmla="*/ 554 h 562"/>
                <a:gd name="T12" fmla="*/ 498 w 629"/>
                <a:gd name="T13" fmla="*/ 552 h 562"/>
                <a:gd name="T14" fmla="*/ 500 w 629"/>
                <a:gd name="T15" fmla="*/ 532 h 562"/>
                <a:gd name="T16" fmla="*/ 601 w 629"/>
                <a:gd name="T17" fmla="*/ 314 h 562"/>
                <a:gd name="T18" fmla="*/ 314 w 629"/>
                <a:gd name="T19" fmla="*/ 28 h 562"/>
                <a:gd name="T20" fmla="*/ 28 w 629"/>
                <a:gd name="T21" fmla="*/ 314 h 562"/>
                <a:gd name="T22" fmla="*/ 134 w 629"/>
                <a:gd name="T23" fmla="*/ 537 h 562"/>
                <a:gd name="T24" fmla="*/ 136 w 629"/>
                <a:gd name="T25" fmla="*/ 557 h 562"/>
                <a:gd name="T26" fmla="*/ 125 w 629"/>
                <a:gd name="T27" fmla="*/ 562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29" h="562">
                  <a:moveTo>
                    <a:pt x="125" y="562"/>
                  </a:moveTo>
                  <a:cubicBezTo>
                    <a:pt x="122" y="562"/>
                    <a:pt x="119" y="561"/>
                    <a:pt x="116" y="559"/>
                  </a:cubicBezTo>
                  <a:cubicBezTo>
                    <a:pt x="42" y="499"/>
                    <a:pt x="0" y="410"/>
                    <a:pt x="0" y="314"/>
                  </a:cubicBezTo>
                  <a:cubicBezTo>
                    <a:pt x="0" y="141"/>
                    <a:pt x="141" y="0"/>
                    <a:pt x="314" y="0"/>
                  </a:cubicBezTo>
                  <a:cubicBezTo>
                    <a:pt x="488" y="0"/>
                    <a:pt x="629" y="141"/>
                    <a:pt x="629" y="314"/>
                  </a:cubicBezTo>
                  <a:cubicBezTo>
                    <a:pt x="629" y="407"/>
                    <a:pt x="589" y="494"/>
                    <a:pt x="518" y="554"/>
                  </a:cubicBezTo>
                  <a:cubicBezTo>
                    <a:pt x="512" y="559"/>
                    <a:pt x="503" y="558"/>
                    <a:pt x="498" y="552"/>
                  </a:cubicBezTo>
                  <a:cubicBezTo>
                    <a:pt x="493" y="546"/>
                    <a:pt x="494" y="537"/>
                    <a:pt x="500" y="532"/>
                  </a:cubicBezTo>
                  <a:cubicBezTo>
                    <a:pt x="564" y="478"/>
                    <a:pt x="601" y="398"/>
                    <a:pt x="601" y="314"/>
                  </a:cubicBezTo>
                  <a:cubicBezTo>
                    <a:pt x="601" y="156"/>
                    <a:pt x="472" y="28"/>
                    <a:pt x="314" y="28"/>
                  </a:cubicBezTo>
                  <a:cubicBezTo>
                    <a:pt x="156" y="28"/>
                    <a:pt x="28" y="156"/>
                    <a:pt x="28" y="314"/>
                  </a:cubicBezTo>
                  <a:cubicBezTo>
                    <a:pt x="28" y="401"/>
                    <a:pt x="67" y="483"/>
                    <a:pt x="134" y="537"/>
                  </a:cubicBezTo>
                  <a:cubicBezTo>
                    <a:pt x="140" y="542"/>
                    <a:pt x="141" y="551"/>
                    <a:pt x="136" y="557"/>
                  </a:cubicBezTo>
                  <a:cubicBezTo>
                    <a:pt x="133" y="560"/>
                    <a:pt x="129" y="562"/>
                    <a:pt x="125" y="5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30" name="Freeform 46">
              <a:extLst>
                <a:ext uri="{FF2B5EF4-FFF2-40B4-BE49-F238E27FC236}">
                  <a16:creationId xmlns:a16="http://schemas.microsoft.com/office/drawing/2014/main" id="{81AEC75E-522E-4AE0-9EA6-2AF95CA2530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2150" y="3197225"/>
              <a:ext cx="161925" cy="50800"/>
            </a:xfrm>
            <a:custGeom>
              <a:avLst/>
              <a:gdLst>
                <a:gd name="T0" fmla="*/ 74 w 150"/>
                <a:gd name="T1" fmla="*/ 47 h 47"/>
                <a:gd name="T2" fmla="*/ 7 w 150"/>
                <a:gd name="T3" fmla="*/ 28 h 47"/>
                <a:gd name="T4" fmla="*/ 5 w 150"/>
                <a:gd name="T5" fmla="*/ 8 h 47"/>
                <a:gd name="T6" fmla="*/ 25 w 150"/>
                <a:gd name="T7" fmla="*/ 6 h 47"/>
                <a:gd name="T8" fmla="*/ 74 w 150"/>
                <a:gd name="T9" fmla="*/ 19 h 47"/>
                <a:gd name="T10" fmla="*/ 126 w 150"/>
                <a:gd name="T11" fmla="*/ 5 h 47"/>
                <a:gd name="T12" fmla="*/ 145 w 150"/>
                <a:gd name="T13" fmla="*/ 8 h 47"/>
                <a:gd name="T14" fmla="*/ 142 w 150"/>
                <a:gd name="T15" fmla="*/ 27 h 47"/>
                <a:gd name="T16" fmla="*/ 74 w 150"/>
                <a:gd name="T1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0" h="47">
                  <a:moveTo>
                    <a:pt x="74" y="47"/>
                  </a:moveTo>
                  <a:cubicBezTo>
                    <a:pt x="54" y="47"/>
                    <a:pt x="29" y="45"/>
                    <a:pt x="7" y="28"/>
                  </a:cubicBezTo>
                  <a:cubicBezTo>
                    <a:pt x="1" y="23"/>
                    <a:pt x="0" y="14"/>
                    <a:pt x="5" y="8"/>
                  </a:cubicBezTo>
                  <a:cubicBezTo>
                    <a:pt x="10" y="2"/>
                    <a:pt x="19" y="1"/>
                    <a:pt x="25" y="6"/>
                  </a:cubicBezTo>
                  <a:cubicBezTo>
                    <a:pt x="39" y="17"/>
                    <a:pt x="58" y="19"/>
                    <a:pt x="74" y="19"/>
                  </a:cubicBezTo>
                  <a:cubicBezTo>
                    <a:pt x="96" y="19"/>
                    <a:pt x="113" y="14"/>
                    <a:pt x="126" y="5"/>
                  </a:cubicBezTo>
                  <a:cubicBezTo>
                    <a:pt x="132" y="0"/>
                    <a:pt x="141" y="1"/>
                    <a:pt x="145" y="8"/>
                  </a:cubicBezTo>
                  <a:cubicBezTo>
                    <a:pt x="150" y="14"/>
                    <a:pt x="149" y="23"/>
                    <a:pt x="142" y="27"/>
                  </a:cubicBezTo>
                  <a:cubicBezTo>
                    <a:pt x="125" y="41"/>
                    <a:pt x="102" y="47"/>
                    <a:pt x="74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31" name="Freeform 47">
              <a:extLst>
                <a:ext uri="{FF2B5EF4-FFF2-40B4-BE49-F238E27FC236}">
                  <a16:creationId xmlns:a16="http://schemas.microsoft.com/office/drawing/2014/main" id="{3B90F0AE-054E-4123-8B2A-6F29D8116F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18325" y="2909888"/>
              <a:ext cx="407987" cy="282575"/>
            </a:xfrm>
            <a:custGeom>
              <a:avLst/>
              <a:gdLst>
                <a:gd name="T0" fmla="*/ 323 w 377"/>
                <a:gd name="T1" fmla="*/ 261 h 261"/>
                <a:gd name="T2" fmla="*/ 54 w 377"/>
                <a:gd name="T3" fmla="*/ 261 h 261"/>
                <a:gd name="T4" fmla="*/ 0 w 377"/>
                <a:gd name="T5" fmla="*/ 207 h 261"/>
                <a:gd name="T6" fmla="*/ 16 w 377"/>
                <a:gd name="T7" fmla="*/ 168 h 261"/>
                <a:gd name="T8" fmla="*/ 0 w 377"/>
                <a:gd name="T9" fmla="*/ 130 h 261"/>
                <a:gd name="T10" fmla="*/ 16 w 377"/>
                <a:gd name="T11" fmla="*/ 92 h 261"/>
                <a:gd name="T12" fmla="*/ 0 w 377"/>
                <a:gd name="T13" fmla="*/ 54 h 261"/>
                <a:gd name="T14" fmla="*/ 54 w 377"/>
                <a:gd name="T15" fmla="*/ 0 h 261"/>
                <a:gd name="T16" fmla="*/ 323 w 377"/>
                <a:gd name="T17" fmla="*/ 0 h 261"/>
                <a:gd name="T18" fmla="*/ 377 w 377"/>
                <a:gd name="T19" fmla="*/ 54 h 261"/>
                <a:gd name="T20" fmla="*/ 361 w 377"/>
                <a:gd name="T21" fmla="*/ 92 h 261"/>
                <a:gd name="T22" fmla="*/ 377 w 377"/>
                <a:gd name="T23" fmla="*/ 130 h 261"/>
                <a:gd name="T24" fmla="*/ 361 w 377"/>
                <a:gd name="T25" fmla="*/ 168 h 261"/>
                <a:gd name="T26" fmla="*/ 377 w 377"/>
                <a:gd name="T27" fmla="*/ 207 h 261"/>
                <a:gd name="T28" fmla="*/ 323 w 377"/>
                <a:gd name="T29" fmla="*/ 261 h 261"/>
                <a:gd name="T30" fmla="*/ 54 w 377"/>
                <a:gd name="T31" fmla="*/ 28 h 261"/>
                <a:gd name="T32" fmla="*/ 28 w 377"/>
                <a:gd name="T33" fmla="*/ 54 h 261"/>
                <a:gd name="T34" fmla="*/ 46 w 377"/>
                <a:gd name="T35" fmla="*/ 79 h 261"/>
                <a:gd name="T36" fmla="*/ 56 w 377"/>
                <a:gd name="T37" fmla="*/ 92 h 261"/>
                <a:gd name="T38" fmla="*/ 46 w 377"/>
                <a:gd name="T39" fmla="*/ 105 h 261"/>
                <a:gd name="T40" fmla="*/ 28 w 377"/>
                <a:gd name="T41" fmla="*/ 130 h 261"/>
                <a:gd name="T42" fmla="*/ 46 w 377"/>
                <a:gd name="T43" fmla="*/ 155 h 261"/>
                <a:gd name="T44" fmla="*/ 56 w 377"/>
                <a:gd name="T45" fmla="*/ 168 h 261"/>
                <a:gd name="T46" fmla="*/ 46 w 377"/>
                <a:gd name="T47" fmla="*/ 181 h 261"/>
                <a:gd name="T48" fmla="*/ 28 w 377"/>
                <a:gd name="T49" fmla="*/ 207 h 261"/>
                <a:gd name="T50" fmla="*/ 54 w 377"/>
                <a:gd name="T51" fmla="*/ 233 h 261"/>
                <a:gd name="T52" fmla="*/ 323 w 377"/>
                <a:gd name="T53" fmla="*/ 233 h 261"/>
                <a:gd name="T54" fmla="*/ 349 w 377"/>
                <a:gd name="T55" fmla="*/ 207 h 261"/>
                <a:gd name="T56" fmla="*/ 331 w 377"/>
                <a:gd name="T57" fmla="*/ 181 h 261"/>
                <a:gd name="T58" fmla="*/ 321 w 377"/>
                <a:gd name="T59" fmla="*/ 168 h 261"/>
                <a:gd name="T60" fmla="*/ 331 w 377"/>
                <a:gd name="T61" fmla="*/ 155 h 261"/>
                <a:gd name="T62" fmla="*/ 349 w 377"/>
                <a:gd name="T63" fmla="*/ 130 h 261"/>
                <a:gd name="T64" fmla="*/ 331 w 377"/>
                <a:gd name="T65" fmla="*/ 105 h 261"/>
                <a:gd name="T66" fmla="*/ 321 w 377"/>
                <a:gd name="T67" fmla="*/ 92 h 261"/>
                <a:gd name="T68" fmla="*/ 331 w 377"/>
                <a:gd name="T69" fmla="*/ 79 h 261"/>
                <a:gd name="T70" fmla="*/ 349 w 377"/>
                <a:gd name="T71" fmla="*/ 54 h 261"/>
                <a:gd name="T72" fmla="*/ 323 w 377"/>
                <a:gd name="T73" fmla="*/ 28 h 261"/>
                <a:gd name="T74" fmla="*/ 54 w 377"/>
                <a:gd name="T75" fmla="*/ 28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7" h="261">
                  <a:moveTo>
                    <a:pt x="323" y="261"/>
                  </a:moveTo>
                  <a:cubicBezTo>
                    <a:pt x="54" y="261"/>
                    <a:pt x="54" y="261"/>
                    <a:pt x="54" y="261"/>
                  </a:cubicBezTo>
                  <a:cubicBezTo>
                    <a:pt x="24" y="261"/>
                    <a:pt x="0" y="237"/>
                    <a:pt x="0" y="207"/>
                  </a:cubicBezTo>
                  <a:cubicBezTo>
                    <a:pt x="0" y="192"/>
                    <a:pt x="6" y="178"/>
                    <a:pt x="16" y="168"/>
                  </a:cubicBezTo>
                  <a:cubicBezTo>
                    <a:pt x="6" y="158"/>
                    <a:pt x="0" y="145"/>
                    <a:pt x="0" y="130"/>
                  </a:cubicBezTo>
                  <a:cubicBezTo>
                    <a:pt x="0" y="115"/>
                    <a:pt x="6" y="102"/>
                    <a:pt x="16" y="92"/>
                  </a:cubicBezTo>
                  <a:cubicBezTo>
                    <a:pt x="6" y="82"/>
                    <a:pt x="0" y="69"/>
                    <a:pt x="0" y="54"/>
                  </a:cubicBezTo>
                  <a:cubicBezTo>
                    <a:pt x="0" y="24"/>
                    <a:pt x="24" y="0"/>
                    <a:pt x="54" y="0"/>
                  </a:cubicBezTo>
                  <a:cubicBezTo>
                    <a:pt x="323" y="0"/>
                    <a:pt x="323" y="0"/>
                    <a:pt x="323" y="0"/>
                  </a:cubicBezTo>
                  <a:cubicBezTo>
                    <a:pt x="353" y="0"/>
                    <a:pt x="377" y="24"/>
                    <a:pt x="377" y="54"/>
                  </a:cubicBezTo>
                  <a:cubicBezTo>
                    <a:pt x="377" y="69"/>
                    <a:pt x="371" y="82"/>
                    <a:pt x="361" y="92"/>
                  </a:cubicBezTo>
                  <a:cubicBezTo>
                    <a:pt x="371" y="102"/>
                    <a:pt x="377" y="115"/>
                    <a:pt x="377" y="130"/>
                  </a:cubicBezTo>
                  <a:cubicBezTo>
                    <a:pt x="377" y="145"/>
                    <a:pt x="371" y="158"/>
                    <a:pt x="361" y="168"/>
                  </a:cubicBezTo>
                  <a:cubicBezTo>
                    <a:pt x="371" y="178"/>
                    <a:pt x="377" y="192"/>
                    <a:pt x="377" y="207"/>
                  </a:cubicBezTo>
                  <a:cubicBezTo>
                    <a:pt x="377" y="237"/>
                    <a:pt x="353" y="261"/>
                    <a:pt x="323" y="261"/>
                  </a:cubicBezTo>
                  <a:close/>
                  <a:moveTo>
                    <a:pt x="54" y="28"/>
                  </a:moveTo>
                  <a:cubicBezTo>
                    <a:pt x="40" y="28"/>
                    <a:pt x="28" y="40"/>
                    <a:pt x="28" y="54"/>
                  </a:cubicBezTo>
                  <a:cubicBezTo>
                    <a:pt x="28" y="65"/>
                    <a:pt x="35" y="75"/>
                    <a:pt x="46" y="79"/>
                  </a:cubicBezTo>
                  <a:cubicBezTo>
                    <a:pt x="52" y="80"/>
                    <a:pt x="56" y="86"/>
                    <a:pt x="56" y="92"/>
                  </a:cubicBezTo>
                  <a:cubicBezTo>
                    <a:pt x="56" y="98"/>
                    <a:pt x="52" y="104"/>
                    <a:pt x="46" y="105"/>
                  </a:cubicBezTo>
                  <a:cubicBezTo>
                    <a:pt x="35" y="109"/>
                    <a:pt x="28" y="119"/>
                    <a:pt x="28" y="130"/>
                  </a:cubicBezTo>
                  <a:cubicBezTo>
                    <a:pt x="28" y="141"/>
                    <a:pt x="35" y="151"/>
                    <a:pt x="46" y="155"/>
                  </a:cubicBezTo>
                  <a:cubicBezTo>
                    <a:pt x="52" y="156"/>
                    <a:pt x="56" y="162"/>
                    <a:pt x="56" y="168"/>
                  </a:cubicBezTo>
                  <a:cubicBezTo>
                    <a:pt x="56" y="174"/>
                    <a:pt x="52" y="180"/>
                    <a:pt x="46" y="181"/>
                  </a:cubicBezTo>
                  <a:cubicBezTo>
                    <a:pt x="36" y="185"/>
                    <a:pt x="28" y="195"/>
                    <a:pt x="28" y="207"/>
                  </a:cubicBezTo>
                  <a:cubicBezTo>
                    <a:pt x="28" y="221"/>
                    <a:pt x="40" y="233"/>
                    <a:pt x="54" y="233"/>
                  </a:cubicBezTo>
                  <a:cubicBezTo>
                    <a:pt x="323" y="233"/>
                    <a:pt x="323" y="233"/>
                    <a:pt x="323" y="233"/>
                  </a:cubicBezTo>
                  <a:cubicBezTo>
                    <a:pt x="337" y="233"/>
                    <a:pt x="349" y="221"/>
                    <a:pt x="349" y="207"/>
                  </a:cubicBezTo>
                  <a:cubicBezTo>
                    <a:pt x="349" y="195"/>
                    <a:pt x="341" y="185"/>
                    <a:pt x="331" y="181"/>
                  </a:cubicBezTo>
                  <a:cubicBezTo>
                    <a:pt x="325" y="180"/>
                    <a:pt x="321" y="174"/>
                    <a:pt x="321" y="168"/>
                  </a:cubicBezTo>
                  <a:cubicBezTo>
                    <a:pt x="321" y="162"/>
                    <a:pt x="325" y="156"/>
                    <a:pt x="331" y="155"/>
                  </a:cubicBezTo>
                  <a:cubicBezTo>
                    <a:pt x="342" y="151"/>
                    <a:pt x="349" y="141"/>
                    <a:pt x="349" y="130"/>
                  </a:cubicBezTo>
                  <a:cubicBezTo>
                    <a:pt x="349" y="119"/>
                    <a:pt x="342" y="109"/>
                    <a:pt x="331" y="105"/>
                  </a:cubicBezTo>
                  <a:cubicBezTo>
                    <a:pt x="325" y="104"/>
                    <a:pt x="321" y="98"/>
                    <a:pt x="321" y="92"/>
                  </a:cubicBezTo>
                  <a:cubicBezTo>
                    <a:pt x="321" y="86"/>
                    <a:pt x="325" y="80"/>
                    <a:pt x="331" y="79"/>
                  </a:cubicBezTo>
                  <a:cubicBezTo>
                    <a:pt x="342" y="75"/>
                    <a:pt x="349" y="65"/>
                    <a:pt x="349" y="54"/>
                  </a:cubicBezTo>
                  <a:cubicBezTo>
                    <a:pt x="349" y="40"/>
                    <a:pt x="337" y="28"/>
                    <a:pt x="323" y="28"/>
                  </a:cubicBezTo>
                  <a:lnTo>
                    <a:pt x="54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32" name="Freeform 48">
              <a:extLst>
                <a:ext uri="{FF2B5EF4-FFF2-40B4-BE49-F238E27FC236}">
                  <a16:creationId xmlns:a16="http://schemas.microsoft.com/office/drawing/2014/main" id="{C950CD73-29D8-4B4B-97F4-487684F390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9288" y="2995613"/>
              <a:ext cx="246062" cy="30162"/>
            </a:xfrm>
            <a:custGeom>
              <a:avLst/>
              <a:gdLst>
                <a:gd name="T0" fmla="*/ 213 w 227"/>
                <a:gd name="T1" fmla="*/ 28 h 28"/>
                <a:gd name="T2" fmla="*/ 14 w 227"/>
                <a:gd name="T3" fmla="*/ 28 h 28"/>
                <a:gd name="T4" fmla="*/ 0 w 227"/>
                <a:gd name="T5" fmla="*/ 14 h 28"/>
                <a:gd name="T6" fmla="*/ 14 w 227"/>
                <a:gd name="T7" fmla="*/ 0 h 28"/>
                <a:gd name="T8" fmla="*/ 213 w 227"/>
                <a:gd name="T9" fmla="*/ 0 h 28"/>
                <a:gd name="T10" fmla="*/ 227 w 227"/>
                <a:gd name="T11" fmla="*/ 14 h 28"/>
                <a:gd name="T12" fmla="*/ 213 w 227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7" h="28">
                  <a:moveTo>
                    <a:pt x="213" y="28"/>
                  </a:moveTo>
                  <a:cubicBezTo>
                    <a:pt x="14" y="28"/>
                    <a:pt x="14" y="28"/>
                    <a:pt x="14" y="28"/>
                  </a:cubicBezTo>
                  <a:cubicBezTo>
                    <a:pt x="6" y="28"/>
                    <a:pt x="0" y="22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21" y="0"/>
                    <a:pt x="227" y="6"/>
                    <a:pt x="227" y="14"/>
                  </a:cubicBezTo>
                  <a:cubicBezTo>
                    <a:pt x="227" y="22"/>
                    <a:pt x="221" y="28"/>
                    <a:pt x="21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33" name="Freeform 49">
              <a:extLst>
                <a:ext uri="{FF2B5EF4-FFF2-40B4-BE49-F238E27FC236}">
                  <a16:creationId xmlns:a16="http://schemas.microsoft.com/office/drawing/2014/main" id="{F95180C9-CEAB-4230-8D47-F43D9D110DB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9288" y="3076575"/>
              <a:ext cx="246062" cy="30162"/>
            </a:xfrm>
            <a:custGeom>
              <a:avLst/>
              <a:gdLst>
                <a:gd name="T0" fmla="*/ 213 w 227"/>
                <a:gd name="T1" fmla="*/ 28 h 28"/>
                <a:gd name="T2" fmla="*/ 14 w 227"/>
                <a:gd name="T3" fmla="*/ 28 h 28"/>
                <a:gd name="T4" fmla="*/ 0 w 227"/>
                <a:gd name="T5" fmla="*/ 14 h 28"/>
                <a:gd name="T6" fmla="*/ 14 w 227"/>
                <a:gd name="T7" fmla="*/ 0 h 28"/>
                <a:gd name="T8" fmla="*/ 213 w 227"/>
                <a:gd name="T9" fmla="*/ 0 h 28"/>
                <a:gd name="T10" fmla="*/ 227 w 227"/>
                <a:gd name="T11" fmla="*/ 14 h 28"/>
                <a:gd name="T12" fmla="*/ 213 w 227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7" h="28">
                  <a:moveTo>
                    <a:pt x="213" y="28"/>
                  </a:moveTo>
                  <a:cubicBezTo>
                    <a:pt x="14" y="28"/>
                    <a:pt x="14" y="28"/>
                    <a:pt x="14" y="28"/>
                  </a:cubicBezTo>
                  <a:cubicBezTo>
                    <a:pt x="6" y="28"/>
                    <a:pt x="0" y="22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21" y="0"/>
                    <a:pt x="227" y="6"/>
                    <a:pt x="227" y="14"/>
                  </a:cubicBezTo>
                  <a:cubicBezTo>
                    <a:pt x="227" y="22"/>
                    <a:pt x="221" y="28"/>
                    <a:pt x="21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34" name="Freeform 50">
              <a:extLst>
                <a:ext uri="{FF2B5EF4-FFF2-40B4-BE49-F238E27FC236}">
                  <a16:creationId xmlns:a16="http://schemas.microsoft.com/office/drawing/2014/main" id="{66537F15-4BD8-4C29-A3B1-05DB265036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6750" y="2562225"/>
              <a:ext cx="211137" cy="376237"/>
            </a:xfrm>
            <a:custGeom>
              <a:avLst/>
              <a:gdLst>
                <a:gd name="T0" fmla="*/ 195 w 195"/>
                <a:gd name="T1" fmla="*/ 17 h 347"/>
                <a:gd name="T2" fmla="*/ 188 w 195"/>
                <a:gd name="T3" fmla="*/ 4 h 347"/>
                <a:gd name="T4" fmla="*/ 169 w 195"/>
                <a:gd name="T5" fmla="*/ 9 h 347"/>
                <a:gd name="T6" fmla="*/ 153 w 195"/>
                <a:gd name="T7" fmla="*/ 39 h 347"/>
                <a:gd name="T8" fmla="*/ 139 w 195"/>
                <a:gd name="T9" fmla="*/ 13 h 347"/>
                <a:gd name="T10" fmla="*/ 132 w 195"/>
                <a:gd name="T11" fmla="*/ 4 h 347"/>
                <a:gd name="T12" fmla="*/ 113 w 195"/>
                <a:gd name="T13" fmla="*/ 9 h 347"/>
                <a:gd name="T14" fmla="*/ 97 w 195"/>
                <a:gd name="T15" fmla="*/ 39 h 347"/>
                <a:gd name="T16" fmla="*/ 84 w 195"/>
                <a:gd name="T17" fmla="*/ 13 h 347"/>
                <a:gd name="T18" fmla="*/ 77 w 195"/>
                <a:gd name="T19" fmla="*/ 4 h 347"/>
                <a:gd name="T20" fmla="*/ 58 w 195"/>
                <a:gd name="T21" fmla="*/ 9 h 347"/>
                <a:gd name="T22" fmla="*/ 41 w 195"/>
                <a:gd name="T23" fmla="*/ 39 h 347"/>
                <a:gd name="T24" fmla="*/ 26 w 195"/>
                <a:gd name="T25" fmla="*/ 11 h 347"/>
                <a:gd name="T26" fmla="*/ 8 w 195"/>
                <a:gd name="T27" fmla="*/ 5 h 347"/>
                <a:gd name="T28" fmla="*/ 0 w 195"/>
                <a:gd name="T29" fmla="*/ 17 h 347"/>
                <a:gd name="T30" fmla="*/ 0 w 195"/>
                <a:gd name="T31" fmla="*/ 18 h 347"/>
                <a:gd name="T32" fmla="*/ 0 w 195"/>
                <a:gd name="T33" fmla="*/ 281 h 347"/>
                <a:gd name="T34" fmla="*/ 14 w 195"/>
                <a:gd name="T35" fmla="*/ 295 h 347"/>
                <a:gd name="T36" fmla="*/ 28 w 195"/>
                <a:gd name="T37" fmla="*/ 281 h 347"/>
                <a:gd name="T38" fmla="*/ 28 w 195"/>
                <a:gd name="T39" fmla="*/ 74 h 347"/>
                <a:gd name="T40" fmla="*/ 29 w 195"/>
                <a:gd name="T41" fmla="*/ 75 h 347"/>
                <a:gd name="T42" fmla="*/ 41 w 195"/>
                <a:gd name="T43" fmla="*/ 83 h 347"/>
                <a:gd name="T44" fmla="*/ 41 w 195"/>
                <a:gd name="T45" fmla="*/ 83 h 347"/>
                <a:gd name="T46" fmla="*/ 53 w 195"/>
                <a:gd name="T47" fmla="*/ 76 h 347"/>
                <a:gd name="T48" fmla="*/ 69 w 195"/>
                <a:gd name="T49" fmla="*/ 46 h 347"/>
                <a:gd name="T50" fmla="*/ 85 w 195"/>
                <a:gd name="T51" fmla="*/ 75 h 347"/>
                <a:gd name="T52" fmla="*/ 97 w 195"/>
                <a:gd name="T53" fmla="*/ 83 h 347"/>
                <a:gd name="T54" fmla="*/ 97 w 195"/>
                <a:gd name="T55" fmla="*/ 83 h 347"/>
                <a:gd name="T56" fmla="*/ 109 w 195"/>
                <a:gd name="T57" fmla="*/ 76 h 347"/>
                <a:gd name="T58" fmla="*/ 125 w 195"/>
                <a:gd name="T59" fmla="*/ 46 h 347"/>
                <a:gd name="T60" fmla="*/ 141 w 195"/>
                <a:gd name="T61" fmla="*/ 76 h 347"/>
                <a:gd name="T62" fmla="*/ 153 w 195"/>
                <a:gd name="T63" fmla="*/ 83 h 347"/>
                <a:gd name="T64" fmla="*/ 153 w 195"/>
                <a:gd name="T65" fmla="*/ 83 h 347"/>
                <a:gd name="T66" fmla="*/ 165 w 195"/>
                <a:gd name="T67" fmla="*/ 76 h 347"/>
                <a:gd name="T68" fmla="*/ 167 w 195"/>
                <a:gd name="T69" fmla="*/ 72 h 347"/>
                <a:gd name="T70" fmla="*/ 167 w 195"/>
                <a:gd name="T71" fmla="*/ 333 h 347"/>
                <a:gd name="T72" fmla="*/ 181 w 195"/>
                <a:gd name="T73" fmla="*/ 347 h 347"/>
                <a:gd name="T74" fmla="*/ 195 w 195"/>
                <a:gd name="T75" fmla="*/ 333 h 347"/>
                <a:gd name="T76" fmla="*/ 195 w 195"/>
                <a:gd name="T77" fmla="*/ 18 h 347"/>
                <a:gd name="T78" fmla="*/ 195 w 195"/>
                <a:gd name="T79" fmla="*/ 1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5" h="347">
                  <a:moveTo>
                    <a:pt x="195" y="17"/>
                  </a:moveTo>
                  <a:cubicBezTo>
                    <a:pt x="195" y="12"/>
                    <a:pt x="193" y="6"/>
                    <a:pt x="188" y="4"/>
                  </a:cubicBezTo>
                  <a:cubicBezTo>
                    <a:pt x="181" y="0"/>
                    <a:pt x="172" y="3"/>
                    <a:pt x="169" y="9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39" y="13"/>
                    <a:pt x="139" y="13"/>
                    <a:pt x="139" y="13"/>
                  </a:cubicBezTo>
                  <a:cubicBezTo>
                    <a:pt x="138" y="9"/>
                    <a:pt x="135" y="6"/>
                    <a:pt x="132" y="4"/>
                  </a:cubicBezTo>
                  <a:cubicBezTo>
                    <a:pt x="125" y="0"/>
                    <a:pt x="116" y="3"/>
                    <a:pt x="113" y="9"/>
                  </a:cubicBezTo>
                  <a:cubicBezTo>
                    <a:pt x="97" y="39"/>
                    <a:pt x="97" y="39"/>
                    <a:pt x="97" y="39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3" y="9"/>
                    <a:pt x="80" y="6"/>
                    <a:pt x="77" y="4"/>
                  </a:cubicBezTo>
                  <a:cubicBezTo>
                    <a:pt x="70" y="0"/>
                    <a:pt x="61" y="2"/>
                    <a:pt x="58" y="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3" y="4"/>
                    <a:pt x="14" y="1"/>
                    <a:pt x="8" y="5"/>
                  </a:cubicBezTo>
                  <a:cubicBezTo>
                    <a:pt x="3" y="7"/>
                    <a:pt x="0" y="12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0" y="289"/>
                    <a:pt x="6" y="295"/>
                    <a:pt x="14" y="295"/>
                  </a:cubicBezTo>
                  <a:cubicBezTo>
                    <a:pt x="22" y="295"/>
                    <a:pt x="28" y="289"/>
                    <a:pt x="28" y="281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29" y="75"/>
                    <a:pt x="29" y="75"/>
                    <a:pt x="29" y="75"/>
                  </a:cubicBezTo>
                  <a:cubicBezTo>
                    <a:pt x="31" y="80"/>
                    <a:pt x="36" y="83"/>
                    <a:pt x="41" y="83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6" y="83"/>
                    <a:pt x="51" y="80"/>
                    <a:pt x="53" y="76"/>
                  </a:cubicBezTo>
                  <a:cubicBezTo>
                    <a:pt x="69" y="46"/>
                    <a:pt x="69" y="46"/>
                    <a:pt x="69" y="46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7" y="80"/>
                    <a:pt x="92" y="83"/>
                    <a:pt x="97" y="83"/>
                  </a:cubicBezTo>
                  <a:cubicBezTo>
                    <a:pt x="97" y="83"/>
                    <a:pt x="97" y="83"/>
                    <a:pt x="97" y="83"/>
                  </a:cubicBezTo>
                  <a:cubicBezTo>
                    <a:pt x="102" y="83"/>
                    <a:pt x="107" y="80"/>
                    <a:pt x="109" y="76"/>
                  </a:cubicBezTo>
                  <a:cubicBezTo>
                    <a:pt x="125" y="46"/>
                    <a:pt x="125" y="46"/>
                    <a:pt x="125" y="46"/>
                  </a:cubicBezTo>
                  <a:cubicBezTo>
                    <a:pt x="141" y="76"/>
                    <a:pt x="141" y="76"/>
                    <a:pt x="141" y="76"/>
                  </a:cubicBezTo>
                  <a:cubicBezTo>
                    <a:pt x="143" y="80"/>
                    <a:pt x="148" y="83"/>
                    <a:pt x="153" y="83"/>
                  </a:cubicBezTo>
                  <a:cubicBezTo>
                    <a:pt x="153" y="83"/>
                    <a:pt x="153" y="83"/>
                    <a:pt x="153" y="83"/>
                  </a:cubicBezTo>
                  <a:cubicBezTo>
                    <a:pt x="158" y="83"/>
                    <a:pt x="163" y="80"/>
                    <a:pt x="165" y="76"/>
                  </a:cubicBezTo>
                  <a:cubicBezTo>
                    <a:pt x="167" y="72"/>
                    <a:pt x="167" y="72"/>
                    <a:pt x="167" y="72"/>
                  </a:cubicBezTo>
                  <a:cubicBezTo>
                    <a:pt x="167" y="333"/>
                    <a:pt x="167" y="333"/>
                    <a:pt x="167" y="333"/>
                  </a:cubicBezTo>
                  <a:cubicBezTo>
                    <a:pt x="167" y="341"/>
                    <a:pt x="173" y="347"/>
                    <a:pt x="181" y="347"/>
                  </a:cubicBezTo>
                  <a:cubicBezTo>
                    <a:pt x="189" y="347"/>
                    <a:pt x="195" y="341"/>
                    <a:pt x="195" y="333"/>
                  </a:cubicBezTo>
                  <a:cubicBezTo>
                    <a:pt x="195" y="18"/>
                    <a:pt x="195" y="18"/>
                    <a:pt x="195" y="18"/>
                  </a:cubicBezTo>
                  <a:cubicBezTo>
                    <a:pt x="195" y="18"/>
                    <a:pt x="195" y="18"/>
                    <a:pt x="19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DD4031F4-A3AD-446B-871D-61DB9412F15D}"/>
              </a:ext>
            </a:extLst>
          </p:cNvPr>
          <p:cNvGrpSpPr/>
          <p:nvPr/>
        </p:nvGrpSpPr>
        <p:grpSpPr>
          <a:xfrm>
            <a:off x="4480522" y="4698571"/>
            <a:ext cx="468721" cy="486017"/>
            <a:chOff x="3367561" y="3794125"/>
            <a:chExt cx="860425" cy="892175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36" name="Freeform 14">
              <a:extLst>
                <a:ext uri="{FF2B5EF4-FFF2-40B4-BE49-F238E27FC236}">
                  <a16:creationId xmlns:a16="http://schemas.microsoft.com/office/drawing/2014/main" id="{39A50F5A-2398-4CFD-853E-8383B790A6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5861" y="4473575"/>
              <a:ext cx="120650" cy="192087"/>
            </a:xfrm>
            <a:custGeom>
              <a:avLst/>
              <a:gdLst>
                <a:gd name="T0" fmla="*/ 56 w 112"/>
                <a:gd name="T1" fmla="*/ 177 h 177"/>
                <a:gd name="T2" fmla="*/ 0 w 112"/>
                <a:gd name="T3" fmla="*/ 121 h 177"/>
                <a:gd name="T4" fmla="*/ 0 w 112"/>
                <a:gd name="T5" fmla="*/ 14 h 177"/>
                <a:gd name="T6" fmla="*/ 14 w 112"/>
                <a:gd name="T7" fmla="*/ 0 h 177"/>
                <a:gd name="T8" fmla="*/ 28 w 112"/>
                <a:gd name="T9" fmla="*/ 14 h 177"/>
                <a:gd name="T10" fmla="*/ 28 w 112"/>
                <a:gd name="T11" fmla="*/ 121 h 177"/>
                <a:gd name="T12" fmla="*/ 56 w 112"/>
                <a:gd name="T13" fmla="*/ 149 h 177"/>
                <a:gd name="T14" fmla="*/ 84 w 112"/>
                <a:gd name="T15" fmla="*/ 121 h 177"/>
                <a:gd name="T16" fmla="*/ 84 w 112"/>
                <a:gd name="T17" fmla="*/ 14 h 177"/>
                <a:gd name="T18" fmla="*/ 98 w 112"/>
                <a:gd name="T19" fmla="*/ 0 h 177"/>
                <a:gd name="T20" fmla="*/ 112 w 112"/>
                <a:gd name="T21" fmla="*/ 14 h 177"/>
                <a:gd name="T22" fmla="*/ 112 w 112"/>
                <a:gd name="T23" fmla="*/ 121 h 177"/>
                <a:gd name="T24" fmla="*/ 56 w 112"/>
                <a:gd name="T25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2" h="177">
                  <a:moveTo>
                    <a:pt x="56" y="177"/>
                  </a:moveTo>
                  <a:cubicBezTo>
                    <a:pt x="25" y="177"/>
                    <a:pt x="0" y="152"/>
                    <a:pt x="0" y="12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8" y="136"/>
                    <a:pt x="41" y="149"/>
                    <a:pt x="56" y="149"/>
                  </a:cubicBezTo>
                  <a:cubicBezTo>
                    <a:pt x="72" y="149"/>
                    <a:pt x="84" y="137"/>
                    <a:pt x="84" y="121"/>
                  </a:cubicBezTo>
                  <a:cubicBezTo>
                    <a:pt x="84" y="14"/>
                    <a:pt x="84" y="14"/>
                    <a:pt x="84" y="14"/>
                  </a:cubicBezTo>
                  <a:cubicBezTo>
                    <a:pt x="84" y="6"/>
                    <a:pt x="90" y="0"/>
                    <a:pt x="98" y="0"/>
                  </a:cubicBezTo>
                  <a:cubicBezTo>
                    <a:pt x="106" y="0"/>
                    <a:pt x="112" y="6"/>
                    <a:pt x="112" y="14"/>
                  </a:cubicBezTo>
                  <a:cubicBezTo>
                    <a:pt x="112" y="121"/>
                    <a:pt x="112" y="121"/>
                    <a:pt x="112" y="121"/>
                  </a:cubicBezTo>
                  <a:cubicBezTo>
                    <a:pt x="112" y="152"/>
                    <a:pt x="87" y="177"/>
                    <a:pt x="56" y="1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37" name="Freeform 15">
              <a:extLst>
                <a:ext uri="{FF2B5EF4-FFF2-40B4-BE49-F238E27FC236}">
                  <a16:creationId xmlns:a16="http://schemas.microsoft.com/office/drawing/2014/main" id="{F365EF45-FB23-4155-BC48-5D927793F5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8848" y="4468813"/>
              <a:ext cx="223837" cy="217487"/>
            </a:xfrm>
            <a:custGeom>
              <a:avLst/>
              <a:gdLst>
                <a:gd name="T0" fmla="*/ 60 w 206"/>
                <a:gd name="T1" fmla="*/ 202 h 202"/>
                <a:gd name="T2" fmla="*/ 18 w 206"/>
                <a:gd name="T3" fmla="*/ 184 h 202"/>
                <a:gd name="T4" fmla="*/ 18 w 206"/>
                <a:gd name="T5" fmla="*/ 184 h 202"/>
                <a:gd name="T6" fmla="*/ 0 w 206"/>
                <a:gd name="T7" fmla="*/ 140 h 202"/>
                <a:gd name="T8" fmla="*/ 13 w 206"/>
                <a:gd name="T9" fmla="*/ 110 h 202"/>
                <a:gd name="T10" fmla="*/ 118 w 206"/>
                <a:gd name="T11" fmla="*/ 5 h 202"/>
                <a:gd name="T12" fmla="*/ 138 w 206"/>
                <a:gd name="T13" fmla="*/ 5 h 202"/>
                <a:gd name="T14" fmla="*/ 138 w 206"/>
                <a:gd name="T15" fmla="*/ 25 h 202"/>
                <a:gd name="T16" fmla="*/ 33 w 206"/>
                <a:gd name="T17" fmla="*/ 130 h 202"/>
                <a:gd name="T18" fmla="*/ 33 w 206"/>
                <a:gd name="T19" fmla="*/ 130 h 202"/>
                <a:gd name="T20" fmla="*/ 28 w 206"/>
                <a:gd name="T21" fmla="*/ 141 h 202"/>
                <a:gd name="T22" fmla="*/ 38 w 206"/>
                <a:gd name="T23" fmla="*/ 164 h 202"/>
                <a:gd name="T24" fmla="*/ 61 w 206"/>
                <a:gd name="T25" fmla="*/ 174 h 202"/>
                <a:gd name="T26" fmla="*/ 72 w 206"/>
                <a:gd name="T27" fmla="*/ 169 h 202"/>
                <a:gd name="T28" fmla="*/ 72 w 206"/>
                <a:gd name="T29" fmla="*/ 169 h 202"/>
                <a:gd name="T30" fmla="*/ 181 w 206"/>
                <a:gd name="T31" fmla="*/ 61 h 202"/>
                <a:gd name="T32" fmla="*/ 201 w 206"/>
                <a:gd name="T33" fmla="*/ 61 h 202"/>
                <a:gd name="T34" fmla="*/ 201 w 206"/>
                <a:gd name="T35" fmla="*/ 81 h 202"/>
                <a:gd name="T36" fmla="*/ 92 w 206"/>
                <a:gd name="T37" fmla="*/ 189 h 202"/>
                <a:gd name="T38" fmla="*/ 62 w 206"/>
                <a:gd name="T39" fmla="*/ 202 h 202"/>
                <a:gd name="T40" fmla="*/ 60 w 206"/>
                <a:gd name="T41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6" h="202">
                  <a:moveTo>
                    <a:pt x="60" y="202"/>
                  </a:moveTo>
                  <a:cubicBezTo>
                    <a:pt x="46" y="202"/>
                    <a:pt x="30" y="196"/>
                    <a:pt x="18" y="184"/>
                  </a:cubicBezTo>
                  <a:cubicBezTo>
                    <a:pt x="18" y="184"/>
                    <a:pt x="18" y="184"/>
                    <a:pt x="18" y="184"/>
                  </a:cubicBezTo>
                  <a:cubicBezTo>
                    <a:pt x="6" y="171"/>
                    <a:pt x="0" y="155"/>
                    <a:pt x="0" y="140"/>
                  </a:cubicBezTo>
                  <a:cubicBezTo>
                    <a:pt x="0" y="128"/>
                    <a:pt x="5" y="118"/>
                    <a:pt x="13" y="11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24" y="0"/>
                    <a:pt x="132" y="0"/>
                    <a:pt x="138" y="5"/>
                  </a:cubicBezTo>
                  <a:cubicBezTo>
                    <a:pt x="143" y="11"/>
                    <a:pt x="143" y="19"/>
                    <a:pt x="138" y="25"/>
                  </a:cubicBezTo>
                  <a:cubicBezTo>
                    <a:pt x="33" y="130"/>
                    <a:pt x="33" y="130"/>
                    <a:pt x="33" y="130"/>
                  </a:cubicBezTo>
                  <a:cubicBezTo>
                    <a:pt x="33" y="130"/>
                    <a:pt x="33" y="130"/>
                    <a:pt x="33" y="130"/>
                  </a:cubicBezTo>
                  <a:cubicBezTo>
                    <a:pt x="30" y="133"/>
                    <a:pt x="28" y="136"/>
                    <a:pt x="28" y="141"/>
                  </a:cubicBezTo>
                  <a:cubicBezTo>
                    <a:pt x="28" y="149"/>
                    <a:pt x="31" y="157"/>
                    <a:pt x="38" y="164"/>
                  </a:cubicBezTo>
                  <a:cubicBezTo>
                    <a:pt x="45" y="171"/>
                    <a:pt x="53" y="174"/>
                    <a:pt x="61" y="174"/>
                  </a:cubicBezTo>
                  <a:cubicBezTo>
                    <a:pt x="66" y="174"/>
                    <a:pt x="69" y="172"/>
                    <a:pt x="72" y="169"/>
                  </a:cubicBezTo>
                  <a:cubicBezTo>
                    <a:pt x="72" y="169"/>
                    <a:pt x="72" y="169"/>
                    <a:pt x="72" y="169"/>
                  </a:cubicBezTo>
                  <a:cubicBezTo>
                    <a:pt x="181" y="61"/>
                    <a:pt x="181" y="61"/>
                    <a:pt x="181" y="61"/>
                  </a:cubicBezTo>
                  <a:cubicBezTo>
                    <a:pt x="187" y="56"/>
                    <a:pt x="196" y="56"/>
                    <a:pt x="201" y="61"/>
                  </a:cubicBezTo>
                  <a:cubicBezTo>
                    <a:pt x="206" y="67"/>
                    <a:pt x="206" y="76"/>
                    <a:pt x="201" y="81"/>
                  </a:cubicBezTo>
                  <a:cubicBezTo>
                    <a:pt x="92" y="189"/>
                    <a:pt x="92" y="189"/>
                    <a:pt x="92" y="189"/>
                  </a:cubicBezTo>
                  <a:cubicBezTo>
                    <a:pt x="84" y="197"/>
                    <a:pt x="74" y="202"/>
                    <a:pt x="62" y="202"/>
                  </a:cubicBezTo>
                  <a:cubicBezTo>
                    <a:pt x="61" y="202"/>
                    <a:pt x="61" y="202"/>
                    <a:pt x="60" y="2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38" name="Freeform 16">
              <a:extLst>
                <a:ext uri="{FF2B5EF4-FFF2-40B4-BE49-F238E27FC236}">
                  <a16:creationId xmlns:a16="http://schemas.microsoft.com/office/drawing/2014/main" id="{F7EFB06B-A007-497E-BB6F-682E9FA71B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9211" y="4468813"/>
              <a:ext cx="220662" cy="217487"/>
            </a:xfrm>
            <a:custGeom>
              <a:avLst/>
              <a:gdLst>
                <a:gd name="T0" fmla="*/ 145 w 205"/>
                <a:gd name="T1" fmla="*/ 202 h 202"/>
                <a:gd name="T2" fmla="*/ 144 w 205"/>
                <a:gd name="T3" fmla="*/ 202 h 202"/>
                <a:gd name="T4" fmla="*/ 113 w 205"/>
                <a:gd name="T5" fmla="*/ 189 h 202"/>
                <a:gd name="T6" fmla="*/ 5 w 205"/>
                <a:gd name="T7" fmla="*/ 81 h 202"/>
                <a:gd name="T8" fmla="*/ 5 w 205"/>
                <a:gd name="T9" fmla="*/ 61 h 202"/>
                <a:gd name="T10" fmla="*/ 25 w 205"/>
                <a:gd name="T11" fmla="*/ 61 h 202"/>
                <a:gd name="T12" fmla="*/ 133 w 205"/>
                <a:gd name="T13" fmla="*/ 169 h 202"/>
                <a:gd name="T14" fmla="*/ 133 w 205"/>
                <a:gd name="T15" fmla="*/ 169 h 202"/>
                <a:gd name="T16" fmla="*/ 145 w 205"/>
                <a:gd name="T17" fmla="*/ 174 h 202"/>
                <a:gd name="T18" fmla="*/ 167 w 205"/>
                <a:gd name="T19" fmla="*/ 164 h 202"/>
                <a:gd name="T20" fmla="*/ 177 w 205"/>
                <a:gd name="T21" fmla="*/ 141 h 202"/>
                <a:gd name="T22" fmla="*/ 172 w 205"/>
                <a:gd name="T23" fmla="*/ 130 h 202"/>
                <a:gd name="T24" fmla="*/ 172 w 205"/>
                <a:gd name="T25" fmla="*/ 130 h 202"/>
                <a:gd name="T26" fmla="*/ 68 w 205"/>
                <a:gd name="T27" fmla="*/ 25 h 202"/>
                <a:gd name="T28" fmla="*/ 68 w 205"/>
                <a:gd name="T29" fmla="*/ 5 h 202"/>
                <a:gd name="T30" fmla="*/ 88 w 205"/>
                <a:gd name="T31" fmla="*/ 5 h 202"/>
                <a:gd name="T32" fmla="*/ 192 w 205"/>
                <a:gd name="T33" fmla="*/ 110 h 202"/>
                <a:gd name="T34" fmla="*/ 205 w 205"/>
                <a:gd name="T35" fmla="*/ 140 h 202"/>
                <a:gd name="T36" fmla="*/ 187 w 205"/>
                <a:gd name="T37" fmla="*/ 184 h 202"/>
                <a:gd name="T38" fmla="*/ 187 w 205"/>
                <a:gd name="T39" fmla="*/ 184 h 202"/>
                <a:gd name="T40" fmla="*/ 145 w 205"/>
                <a:gd name="T41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5" h="202">
                  <a:moveTo>
                    <a:pt x="145" y="202"/>
                  </a:moveTo>
                  <a:cubicBezTo>
                    <a:pt x="145" y="202"/>
                    <a:pt x="144" y="202"/>
                    <a:pt x="144" y="202"/>
                  </a:cubicBezTo>
                  <a:cubicBezTo>
                    <a:pt x="132" y="202"/>
                    <a:pt x="121" y="197"/>
                    <a:pt x="113" y="189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0" y="75"/>
                    <a:pt x="0" y="67"/>
                    <a:pt x="5" y="61"/>
                  </a:cubicBezTo>
                  <a:cubicBezTo>
                    <a:pt x="11" y="56"/>
                    <a:pt x="19" y="56"/>
                    <a:pt x="25" y="61"/>
                  </a:cubicBezTo>
                  <a:cubicBezTo>
                    <a:pt x="133" y="169"/>
                    <a:pt x="133" y="169"/>
                    <a:pt x="133" y="169"/>
                  </a:cubicBezTo>
                  <a:cubicBezTo>
                    <a:pt x="133" y="169"/>
                    <a:pt x="133" y="169"/>
                    <a:pt x="133" y="169"/>
                  </a:cubicBezTo>
                  <a:cubicBezTo>
                    <a:pt x="137" y="173"/>
                    <a:pt x="141" y="174"/>
                    <a:pt x="145" y="174"/>
                  </a:cubicBezTo>
                  <a:cubicBezTo>
                    <a:pt x="152" y="174"/>
                    <a:pt x="161" y="170"/>
                    <a:pt x="167" y="164"/>
                  </a:cubicBezTo>
                  <a:cubicBezTo>
                    <a:pt x="173" y="157"/>
                    <a:pt x="177" y="149"/>
                    <a:pt x="177" y="141"/>
                  </a:cubicBezTo>
                  <a:cubicBezTo>
                    <a:pt x="177" y="136"/>
                    <a:pt x="175" y="133"/>
                    <a:pt x="172" y="130"/>
                  </a:cubicBezTo>
                  <a:cubicBezTo>
                    <a:pt x="172" y="130"/>
                    <a:pt x="172" y="130"/>
                    <a:pt x="172" y="130"/>
                  </a:cubicBezTo>
                  <a:cubicBezTo>
                    <a:pt x="68" y="25"/>
                    <a:pt x="68" y="25"/>
                    <a:pt x="68" y="25"/>
                  </a:cubicBezTo>
                  <a:cubicBezTo>
                    <a:pt x="63" y="19"/>
                    <a:pt x="63" y="10"/>
                    <a:pt x="68" y="5"/>
                  </a:cubicBezTo>
                  <a:cubicBezTo>
                    <a:pt x="74" y="0"/>
                    <a:pt x="83" y="0"/>
                    <a:pt x="88" y="5"/>
                  </a:cubicBezTo>
                  <a:cubicBezTo>
                    <a:pt x="192" y="110"/>
                    <a:pt x="192" y="110"/>
                    <a:pt x="192" y="110"/>
                  </a:cubicBezTo>
                  <a:cubicBezTo>
                    <a:pt x="200" y="118"/>
                    <a:pt x="205" y="128"/>
                    <a:pt x="205" y="140"/>
                  </a:cubicBezTo>
                  <a:cubicBezTo>
                    <a:pt x="205" y="155"/>
                    <a:pt x="199" y="171"/>
                    <a:pt x="187" y="184"/>
                  </a:cubicBezTo>
                  <a:cubicBezTo>
                    <a:pt x="187" y="184"/>
                    <a:pt x="187" y="184"/>
                    <a:pt x="187" y="184"/>
                  </a:cubicBezTo>
                  <a:cubicBezTo>
                    <a:pt x="176" y="195"/>
                    <a:pt x="160" y="202"/>
                    <a:pt x="145" y="2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39" name="Freeform 17">
              <a:extLst>
                <a:ext uri="{FF2B5EF4-FFF2-40B4-BE49-F238E27FC236}">
                  <a16:creationId xmlns:a16="http://schemas.microsoft.com/office/drawing/2014/main" id="{DE7AEE78-47AD-439E-883F-952F248FD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7561" y="3794125"/>
              <a:ext cx="860425" cy="120650"/>
            </a:xfrm>
            <a:custGeom>
              <a:avLst/>
              <a:gdLst>
                <a:gd name="T0" fmla="*/ 741 w 797"/>
                <a:gd name="T1" fmla="*/ 112 h 112"/>
                <a:gd name="T2" fmla="*/ 56 w 797"/>
                <a:gd name="T3" fmla="*/ 112 h 112"/>
                <a:gd name="T4" fmla="*/ 0 w 797"/>
                <a:gd name="T5" fmla="*/ 56 h 112"/>
                <a:gd name="T6" fmla="*/ 56 w 797"/>
                <a:gd name="T7" fmla="*/ 0 h 112"/>
                <a:gd name="T8" fmla="*/ 587 w 797"/>
                <a:gd name="T9" fmla="*/ 0 h 112"/>
                <a:gd name="T10" fmla="*/ 601 w 797"/>
                <a:gd name="T11" fmla="*/ 14 h 112"/>
                <a:gd name="T12" fmla="*/ 587 w 797"/>
                <a:gd name="T13" fmla="*/ 28 h 112"/>
                <a:gd name="T14" fmla="*/ 56 w 797"/>
                <a:gd name="T15" fmla="*/ 28 h 112"/>
                <a:gd name="T16" fmla="*/ 28 w 797"/>
                <a:gd name="T17" fmla="*/ 56 h 112"/>
                <a:gd name="T18" fmla="*/ 56 w 797"/>
                <a:gd name="T19" fmla="*/ 84 h 112"/>
                <a:gd name="T20" fmla="*/ 741 w 797"/>
                <a:gd name="T21" fmla="*/ 84 h 112"/>
                <a:gd name="T22" fmla="*/ 769 w 797"/>
                <a:gd name="T23" fmla="*/ 56 h 112"/>
                <a:gd name="T24" fmla="*/ 741 w 797"/>
                <a:gd name="T25" fmla="*/ 28 h 112"/>
                <a:gd name="T26" fmla="*/ 634 w 797"/>
                <a:gd name="T27" fmla="*/ 28 h 112"/>
                <a:gd name="T28" fmla="*/ 620 w 797"/>
                <a:gd name="T29" fmla="*/ 14 h 112"/>
                <a:gd name="T30" fmla="*/ 634 w 797"/>
                <a:gd name="T31" fmla="*/ 0 h 112"/>
                <a:gd name="T32" fmla="*/ 741 w 797"/>
                <a:gd name="T33" fmla="*/ 0 h 112"/>
                <a:gd name="T34" fmla="*/ 797 w 797"/>
                <a:gd name="T35" fmla="*/ 56 h 112"/>
                <a:gd name="T36" fmla="*/ 741 w 797"/>
                <a:gd name="T37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97" h="112">
                  <a:moveTo>
                    <a:pt x="741" y="112"/>
                  </a:moveTo>
                  <a:cubicBezTo>
                    <a:pt x="56" y="112"/>
                    <a:pt x="56" y="112"/>
                    <a:pt x="56" y="112"/>
                  </a:cubicBezTo>
                  <a:cubicBezTo>
                    <a:pt x="25" y="112"/>
                    <a:pt x="0" y="87"/>
                    <a:pt x="0" y="56"/>
                  </a:cubicBezTo>
                  <a:cubicBezTo>
                    <a:pt x="0" y="24"/>
                    <a:pt x="24" y="0"/>
                    <a:pt x="56" y="0"/>
                  </a:cubicBezTo>
                  <a:cubicBezTo>
                    <a:pt x="587" y="0"/>
                    <a:pt x="587" y="0"/>
                    <a:pt x="587" y="0"/>
                  </a:cubicBezTo>
                  <a:cubicBezTo>
                    <a:pt x="595" y="0"/>
                    <a:pt x="601" y="6"/>
                    <a:pt x="601" y="14"/>
                  </a:cubicBezTo>
                  <a:cubicBezTo>
                    <a:pt x="601" y="22"/>
                    <a:pt x="595" y="28"/>
                    <a:pt x="587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40" y="28"/>
                    <a:pt x="28" y="40"/>
                    <a:pt x="28" y="56"/>
                  </a:cubicBezTo>
                  <a:cubicBezTo>
                    <a:pt x="28" y="72"/>
                    <a:pt x="40" y="84"/>
                    <a:pt x="56" y="84"/>
                  </a:cubicBezTo>
                  <a:cubicBezTo>
                    <a:pt x="741" y="84"/>
                    <a:pt x="741" y="84"/>
                    <a:pt x="741" y="84"/>
                  </a:cubicBezTo>
                  <a:cubicBezTo>
                    <a:pt x="756" y="84"/>
                    <a:pt x="769" y="71"/>
                    <a:pt x="769" y="56"/>
                  </a:cubicBezTo>
                  <a:cubicBezTo>
                    <a:pt x="769" y="40"/>
                    <a:pt x="757" y="28"/>
                    <a:pt x="741" y="28"/>
                  </a:cubicBezTo>
                  <a:cubicBezTo>
                    <a:pt x="634" y="28"/>
                    <a:pt x="634" y="28"/>
                    <a:pt x="634" y="28"/>
                  </a:cubicBezTo>
                  <a:cubicBezTo>
                    <a:pt x="626" y="28"/>
                    <a:pt x="620" y="22"/>
                    <a:pt x="620" y="14"/>
                  </a:cubicBezTo>
                  <a:cubicBezTo>
                    <a:pt x="620" y="6"/>
                    <a:pt x="626" y="0"/>
                    <a:pt x="634" y="0"/>
                  </a:cubicBezTo>
                  <a:cubicBezTo>
                    <a:pt x="741" y="0"/>
                    <a:pt x="741" y="0"/>
                    <a:pt x="741" y="0"/>
                  </a:cubicBezTo>
                  <a:cubicBezTo>
                    <a:pt x="772" y="0"/>
                    <a:pt x="797" y="25"/>
                    <a:pt x="797" y="56"/>
                  </a:cubicBezTo>
                  <a:cubicBezTo>
                    <a:pt x="797" y="87"/>
                    <a:pt x="772" y="112"/>
                    <a:pt x="741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40" name="Freeform 18">
              <a:extLst>
                <a:ext uri="{FF2B5EF4-FFF2-40B4-BE49-F238E27FC236}">
                  <a16:creationId xmlns:a16="http://schemas.microsoft.com/office/drawing/2014/main" id="{5B06D465-3782-47CF-B806-22BEE61FD5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7561" y="4338638"/>
              <a:ext cx="860425" cy="120650"/>
            </a:xfrm>
            <a:custGeom>
              <a:avLst/>
              <a:gdLst>
                <a:gd name="T0" fmla="*/ 741 w 797"/>
                <a:gd name="T1" fmla="*/ 112 h 112"/>
                <a:gd name="T2" fmla="*/ 56 w 797"/>
                <a:gd name="T3" fmla="*/ 112 h 112"/>
                <a:gd name="T4" fmla="*/ 0 w 797"/>
                <a:gd name="T5" fmla="*/ 56 h 112"/>
                <a:gd name="T6" fmla="*/ 56 w 797"/>
                <a:gd name="T7" fmla="*/ 0 h 112"/>
                <a:gd name="T8" fmla="*/ 111 w 797"/>
                <a:gd name="T9" fmla="*/ 0 h 112"/>
                <a:gd name="T10" fmla="*/ 125 w 797"/>
                <a:gd name="T11" fmla="*/ 14 h 112"/>
                <a:gd name="T12" fmla="*/ 111 w 797"/>
                <a:gd name="T13" fmla="*/ 28 h 112"/>
                <a:gd name="T14" fmla="*/ 56 w 797"/>
                <a:gd name="T15" fmla="*/ 28 h 112"/>
                <a:gd name="T16" fmla="*/ 28 w 797"/>
                <a:gd name="T17" fmla="*/ 56 h 112"/>
                <a:gd name="T18" fmla="*/ 56 w 797"/>
                <a:gd name="T19" fmla="*/ 84 h 112"/>
                <a:gd name="T20" fmla="*/ 741 w 797"/>
                <a:gd name="T21" fmla="*/ 84 h 112"/>
                <a:gd name="T22" fmla="*/ 769 w 797"/>
                <a:gd name="T23" fmla="*/ 56 h 112"/>
                <a:gd name="T24" fmla="*/ 741 w 797"/>
                <a:gd name="T25" fmla="*/ 28 h 112"/>
                <a:gd name="T26" fmla="*/ 163 w 797"/>
                <a:gd name="T27" fmla="*/ 28 h 112"/>
                <a:gd name="T28" fmla="*/ 149 w 797"/>
                <a:gd name="T29" fmla="*/ 14 h 112"/>
                <a:gd name="T30" fmla="*/ 163 w 797"/>
                <a:gd name="T31" fmla="*/ 0 h 112"/>
                <a:gd name="T32" fmla="*/ 741 w 797"/>
                <a:gd name="T33" fmla="*/ 0 h 112"/>
                <a:gd name="T34" fmla="*/ 797 w 797"/>
                <a:gd name="T35" fmla="*/ 56 h 112"/>
                <a:gd name="T36" fmla="*/ 741 w 797"/>
                <a:gd name="T37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97" h="112">
                  <a:moveTo>
                    <a:pt x="741" y="112"/>
                  </a:moveTo>
                  <a:cubicBezTo>
                    <a:pt x="56" y="112"/>
                    <a:pt x="56" y="112"/>
                    <a:pt x="56" y="112"/>
                  </a:cubicBezTo>
                  <a:cubicBezTo>
                    <a:pt x="25" y="112"/>
                    <a:pt x="0" y="87"/>
                    <a:pt x="0" y="56"/>
                  </a:cubicBezTo>
                  <a:cubicBezTo>
                    <a:pt x="0" y="24"/>
                    <a:pt x="24" y="0"/>
                    <a:pt x="56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9" y="0"/>
                    <a:pt x="125" y="6"/>
                    <a:pt x="125" y="14"/>
                  </a:cubicBezTo>
                  <a:cubicBezTo>
                    <a:pt x="125" y="22"/>
                    <a:pt x="119" y="28"/>
                    <a:pt x="111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40" y="28"/>
                    <a:pt x="28" y="40"/>
                    <a:pt x="28" y="56"/>
                  </a:cubicBezTo>
                  <a:cubicBezTo>
                    <a:pt x="28" y="72"/>
                    <a:pt x="40" y="84"/>
                    <a:pt x="56" y="84"/>
                  </a:cubicBezTo>
                  <a:cubicBezTo>
                    <a:pt x="741" y="84"/>
                    <a:pt x="741" y="84"/>
                    <a:pt x="741" y="84"/>
                  </a:cubicBezTo>
                  <a:cubicBezTo>
                    <a:pt x="756" y="84"/>
                    <a:pt x="769" y="71"/>
                    <a:pt x="769" y="56"/>
                  </a:cubicBezTo>
                  <a:cubicBezTo>
                    <a:pt x="769" y="40"/>
                    <a:pt x="757" y="28"/>
                    <a:pt x="741" y="28"/>
                  </a:cubicBezTo>
                  <a:cubicBezTo>
                    <a:pt x="163" y="28"/>
                    <a:pt x="163" y="28"/>
                    <a:pt x="163" y="28"/>
                  </a:cubicBezTo>
                  <a:cubicBezTo>
                    <a:pt x="155" y="28"/>
                    <a:pt x="149" y="22"/>
                    <a:pt x="149" y="14"/>
                  </a:cubicBezTo>
                  <a:cubicBezTo>
                    <a:pt x="149" y="6"/>
                    <a:pt x="155" y="0"/>
                    <a:pt x="163" y="0"/>
                  </a:cubicBezTo>
                  <a:cubicBezTo>
                    <a:pt x="741" y="0"/>
                    <a:pt x="741" y="0"/>
                    <a:pt x="741" y="0"/>
                  </a:cubicBezTo>
                  <a:cubicBezTo>
                    <a:pt x="772" y="0"/>
                    <a:pt x="797" y="25"/>
                    <a:pt x="797" y="56"/>
                  </a:cubicBezTo>
                  <a:cubicBezTo>
                    <a:pt x="797" y="87"/>
                    <a:pt x="772" y="112"/>
                    <a:pt x="741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41" name="Freeform 19">
              <a:extLst>
                <a:ext uri="{FF2B5EF4-FFF2-40B4-BE49-F238E27FC236}">
                  <a16:creationId xmlns:a16="http://schemas.microsoft.com/office/drawing/2014/main" id="{6803ADFB-F37F-4503-83DE-E1E593A9B9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3623" y="3971925"/>
              <a:ext cx="334962" cy="336550"/>
            </a:xfrm>
            <a:custGeom>
              <a:avLst/>
              <a:gdLst>
                <a:gd name="T0" fmla="*/ 155 w 311"/>
                <a:gd name="T1" fmla="*/ 311 h 311"/>
                <a:gd name="T2" fmla="*/ 0 w 311"/>
                <a:gd name="T3" fmla="*/ 156 h 311"/>
                <a:gd name="T4" fmla="*/ 64 w 311"/>
                <a:gd name="T5" fmla="*/ 31 h 311"/>
                <a:gd name="T6" fmla="*/ 83 w 311"/>
                <a:gd name="T7" fmla="*/ 34 h 311"/>
                <a:gd name="T8" fmla="*/ 80 w 311"/>
                <a:gd name="T9" fmla="*/ 53 h 311"/>
                <a:gd name="T10" fmla="*/ 28 w 311"/>
                <a:gd name="T11" fmla="*/ 156 h 311"/>
                <a:gd name="T12" fmla="*/ 155 w 311"/>
                <a:gd name="T13" fmla="*/ 283 h 311"/>
                <a:gd name="T14" fmla="*/ 281 w 311"/>
                <a:gd name="T15" fmla="*/ 177 h 311"/>
                <a:gd name="T16" fmla="*/ 158 w 311"/>
                <a:gd name="T17" fmla="*/ 177 h 311"/>
                <a:gd name="T18" fmla="*/ 144 w 311"/>
                <a:gd name="T19" fmla="*/ 163 h 311"/>
                <a:gd name="T20" fmla="*/ 144 w 311"/>
                <a:gd name="T21" fmla="*/ 29 h 311"/>
                <a:gd name="T22" fmla="*/ 116 w 311"/>
                <a:gd name="T23" fmla="*/ 35 h 311"/>
                <a:gd name="T24" fmla="*/ 98 w 311"/>
                <a:gd name="T25" fmla="*/ 27 h 311"/>
                <a:gd name="T26" fmla="*/ 106 w 311"/>
                <a:gd name="T27" fmla="*/ 9 h 311"/>
                <a:gd name="T28" fmla="*/ 155 w 311"/>
                <a:gd name="T29" fmla="*/ 0 h 311"/>
                <a:gd name="T30" fmla="*/ 158 w 311"/>
                <a:gd name="T31" fmla="*/ 0 h 311"/>
                <a:gd name="T32" fmla="*/ 172 w 311"/>
                <a:gd name="T33" fmla="*/ 14 h 311"/>
                <a:gd name="T34" fmla="*/ 172 w 311"/>
                <a:gd name="T35" fmla="*/ 149 h 311"/>
                <a:gd name="T36" fmla="*/ 297 w 311"/>
                <a:gd name="T37" fmla="*/ 149 h 311"/>
                <a:gd name="T38" fmla="*/ 307 w 311"/>
                <a:gd name="T39" fmla="*/ 153 h 311"/>
                <a:gd name="T40" fmla="*/ 311 w 311"/>
                <a:gd name="T41" fmla="*/ 164 h 311"/>
                <a:gd name="T42" fmla="*/ 155 w 311"/>
                <a:gd name="T43" fmla="*/ 311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1" h="311">
                  <a:moveTo>
                    <a:pt x="155" y="311"/>
                  </a:moveTo>
                  <a:cubicBezTo>
                    <a:pt x="70" y="311"/>
                    <a:pt x="0" y="241"/>
                    <a:pt x="0" y="156"/>
                  </a:cubicBezTo>
                  <a:cubicBezTo>
                    <a:pt x="0" y="106"/>
                    <a:pt x="24" y="59"/>
                    <a:pt x="64" y="31"/>
                  </a:cubicBezTo>
                  <a:cubicBezTo>
                    <a:pt x="70" y="26"/>
                    <a:pt x="79" y="28"/>
                    <a:pt x="83" y="34"/>
                  </a:cubicBezTo>
                  <a:cubicBezTo>
                    <a:pt x="88" y="40"/>
                    <a:pt x="86" y="49"/>
                    <a:pt x="80" y="53"/>
                  </a:cubicBezTo>
                  <a:cubicBezTo>
                    <a:pt x="47" y="77"/>
                    <a:pt x="28" y="115"/>
                    <a:pt x="28" y="156"/>
                  </a:cubicBezTo>
                  <a:cubicBezTo>
                    <a:pt x="28" y="226"/>
                    <a:pt x="85" y="283"/>
                    <a:pt x="155" y="283"/>
                  </a:cubicBezTo>
                  <a:cubicBezTo>
                    <a:pt x="218" y="283"/>
                    <a:pt x="271" y="238"/>
                    <a:pt x="281" y="177"/>
                  </a:cubicBezTo>
                  <a:cubicBezTo>
                    <a:pt x="158" y="177"/>
                    <a:pt x="158" y="177"/>
                    <a:pt x="158" y="177"/>
                  </a:cubicBezTo>
                  <a:cubicBezTo>
                    <a:pt x="151" y="177"/>
                    <a:pt x="144" y="171"/>
                    <a:pt x="144" y="163"/>
                  </a:cubicBezTo>
                  <a:cubicBezTo>
                    <a:pt x="144" y="29"/>
                    <a:pt x="144" y="29"/>
                    <a:pt x="144" y="29"/>
                  </a:cubicBezTo>
                  <a:cubicBezTo>
                    <a:pt x="135" y="30"/>
                    <a:pt x="125" y="32"/>
                    <a:pt x="116" y="35"/>
                  </a:cubicBezTo>
                  <a:cubicBezTo>
                    <a:pt x="108" y="38"/>
                    <a:pt x="100" y="34"/>
                    <a:pt x="98" y="27"/>
                  </a:cubicBezTo>
                  <a:cubicBezTo>
                    <a:pt x="95" y="19"/>
                    <a:pt x="99" y="11"/>
                    <a:pt x="106" y="9"/>
                  </a:cubicBezTo>
                  <a:cubicBezTo>
                    <a:pt x="123" y="3"/>
                    <a:pt x="139" y="0"/>
                    <a:pt x="15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66" y="0"/>
                    <a:pt x="172" y="6"/>
                    <a:pt x="172" y="14"/>
                  </a:cubicBezTo>
                  <a:cubicBezTo>
                    <a:pt x="172" y="149"/>
                    <a:pt x="172" y="149"/>
                    <a:pt x="172" y="149"/>
                  </a:cubicBezTo>
                  <a:cubicBezTo>
                    <a:pt x="297" y="149"/>
                    <a:pt x="297" y="149"/>
                    <a:pt x="297" y="149"/>
                  </a:cubicBezTo>
                  <a:cubicBezTo>
                    <a:pt x="301" y="149"/>
                    <a:pt x="305" y="151"/>
                    <a:pt x="307" y="153"/>
                  </a:cubicBezTo>
                  <a:cubicBezTo>
                    <a:pt x="310" y="156"/>
                    <a:pt x="311" y="160"/>
                    <a:pt x="311" y="164"/>
                  </a:cubicBezTo>
                  <a:cubicBezTo>
                    <a:pt x="307" y="246"/>
                    <a:pt x="238" y="311"/>
                    <a:pt x="155" y="3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42" name="Freeform 20">
              <a:extLst>
                <a:ext uri="{FF2B5EF4-FFF2-40B4-BE49-F238E27FC236}">
                  <a16:creationId xmlns:a16="http://schemas.microsoft.com/office/drawing/2014/main" id="{62C76DE8-F3A5-461E-9CBB-39B59AD6A9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23173" y="3944938"/>
              <a:ext cx="150812" cy="158750"/>
            </a:xfrm>
            <a:custGeom>
              <a:avLst/>
              <a:gdLst>
                <a:gd name="T0" fmla="*/ 124 w 139"/>
                <a:gd name="T1" fmla="*/ 146 h 146"/>
                <a:gd name="T2" fmla="*/ 14 w 139"/>
                <a:gd name="T3" fmla="*/ 146 h 146"/>
                <a:gd name="T4" fmla="*/ 0 w 139"/>
                <a:gd name="T5" fmla="*/ 132 h 146"/>
                <a:gd name="T6" fmla="*/ 0 w 139"/>
                <a:gd name="T7" fmla="*/ 14 h 146"/>
                <a:gd name="T8" fmla="*/ 4 w 139"/>
                <a:gd name="T9" fmla="*/ 4 h 146"/>
                <a:gd name="T10" fmla="*/ 14 w 139"/>
                <a:gd name="T11" fmla="*/ 0 h 146"/>
                <a:gd name="T12" fmla="*/ 139 w 139"/>
                <a:gd name="T13" fmla="*/ 126 h 146"/>
                <a:gd name="T14" fmla="*/ 137 w 139"/>
                <a:gd name="T15" fmla="*/ 138 h 146"/>
                <a:gd name="T16" fmla="*/ 124 w 139"/>
                <a:gd name="T17" fmla="*/ 146 h 146"/>
                <a:gd name="T18" fmla="*/ 28 w 139"/>
                <a:gd name="T19" fmla="*/ 118 h 146"/>
                <a:gd name="T20" fmla="*/ 111 w 139"/>
                <a:gd name="T21" fmla="*/ 118 h 146"/>
                <a:gd name="T22" fmla="*/ 28 w 139"/>
                <a:gd name="T23" fmla="*/ 29 h 146"/>
                <a:gd name="T24" fmla="*/ 28 w 139"/>
                <a:gd name="T25" fmla="*/ 11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46">
                  <a:moveTo>
                    <a:pt x="124" y="146"/>
                  </a:moveTo>
                  <a:cubicBezTo>
                    <a:pt x="14" y="146"/>
                    <a:pt x="14" y="146"/>
                    <a:pt x="14" y="146"/>
                  </a:cubicBezTo>
                  <a:cubicBezTo>
                    <a:pt x="6" y="146"/>
                    <a:pt x="0" y="140"/>
                    <a:pt x="0" y="132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0"/>
                    <a:pt x="2" y="7"/>
                    <a:pt x="4" y="4"/>
                  </a:cubicBezTo>
                  <a:cubicBezTo>
                    <a:pt x="7" y="1"/>
                    <a:pt x="10" y="0"/>
                    <a:pt x="14" y="0"/>
                  </a:cubicBezTo>
                  <a:cubicBezTo>
                    <a:pt x="83" y="1"/>
                    <a:pt x="139" y="58"/>
                    <a:pt x="139" y="126"/>
                  </a:cubicBezTo>
                  <a:cubicBezTo>
                    <a:pt x="139" y="129"/>
                    <a:pt x="139" y="133"/>
                    <a:pt x="137" y="138"/>
                  </a:cubicBezTo>
                  <a:cubicBezTo>
                    <a:pt x="134" y="143"/>
                    <a:pt x="129" y="146"/>
                    <a:pt x="124" y="146"/>
                  </a:cubicBezTo>
                  <a:close/>
                  <a:moveTo>
                    <a:pt x="28" y="118"/>
                  </a:moveTo>
                  <a:cubicBezTo>
                    <a:pt x="111" y="118"/>
                    <a:pt x="111" y="118"/>
                    <a:pt x="111" y="118"/>
                  </a:cubicBezTo>
                  <a:cubicBezTo>
                    <a:pt x="107" y="73"/>
                    <a:pt x="72" y="36"/>
                    <a:pt x="28" y="29"/>
                  </a:cubicBezTo>
                  <a:lnTo>
                    <a:pt x="28" y="1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43" name="Freeform 94">
              <a:extLst>
                <a:ext uri="{FF2B5EF4-FFF2-40B4-BE49-F238E27FC236}">
                  <a16:creationId xmlns:a16="http://schemas.microsoft.com/office/drawing/2014/main" id="{0B531A87-63AD-4974-ABF4-E2C337811D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2648" y="3954463"/>
              <a:ext cx="30162" cy="363537"/>
            </a:xfrm>
            <a:custGeom>
              <a:avLst/>
              <a:gdLst>
                <a:gd name="T0" fmla="*/ 14 w 28"/>
                <a:gd name="T1" fmla="*/ 336 h 336"/>
                <a:gd name="T2" fmla="*/ 0 w 28"/>
                <a:gd name="T3" fmla="*/ 322 h 336"/>
                <a:gd name="T4" fmla="*/ 0 w 28"/>
                <a:gd name="T5" fmla="*/ 14 h 336"/>
                <a:gd name="T6" fmla="*/ 14 w 28"/>
                <a:gd name="T7" fmla="*/ 0 h 336"/>
                <a:gd name="T8" fmla="*/ 28 w 28"/>
                <a:gd name="T9" fmla="*/ 14 h 336"/>
                <a:gd name="T10" fmla="*/ 28 w 28"/>
                <a:gd name="T11" fmla="*/ 322 h 336"/>
                <a:gd name="T12" fmla="*/ 14 w 28"/>
                <a:gd name="T13" fmla="*/ 33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36">
                  <a:moveTo>
                    <a:pt x="14" y="336"/>
                  </a:moveTo>
                  <a:cubicBezTo>
                    <a:pt x="6" y="336"/>
                    <a:pt x="0" y="330"/>
                    <a:pt x="0" y="322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322"/>
                    <a:pt x="28" y="322"/>
                    <a:pt x="28" y="322"/>
                  </a:cubicBezTo>
                  <a:cubicBezTo>
                    <a:pt x="28" y="330"/>
                    <a:pt x="22" y="336"/>
                    <a:pt x="14" y="3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44" name="Freeform 95">
              <a:extLst>
                <a:ext uri="{FF2B5EF4-FFF2-40B4-BE49-F238E27FC236}">
                  <a16:creationId xmlns:a16="http://schemas.microsoft.com/office/drawing/2014/main" id="{D31592EB-14C4-4908-9AFF-155FB0C3B4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7498" y="3954463"/>
              <a:ext cx="30162" cy="363537"/>
            </a:xfrm>
            <a:custGeom>
              <a:avLst/>
              <a:gdLst>
                <a:gd name="T0" fmla="*/ 14 w 28"/>
                <a:gd name="T1" fmla="*/ 336 h 336"/>
                <a:gd name="T2" fmla="*/ 0 w 28"/>
                <a:gd name="T3" fmla="*/ 322 h 336"/>
                <a:gd name="T4" fmla="*/ 0 w 28"/>
                <a:gd name="T5" fmla="*/ 14 h 336"/>
                <a:gd name="T6" fmla="*/ 14 w 28"/>
                <a:gd name="T7" fmla="*/ 0 h 336"/>
                <a:gd name="T8" fmla="*/ 28 w 28"/>
                <a:gd name="T9" fmla="*/ 14 h 336"/>
                <a:gd name="T10" fmla="*/ 28 w 28"/>
                <a:gd name="T11" fmla="*/ 322 h 336"/>
                <a:gd name="T12" fmla="*/ 14 w 28"/>
                <a:gd name="T13" fmla="*/ 33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36">
                  <a:moveTo>
                    <a:pt x="14" y="336"/>
                  </a:moveTo>
                  <a:cubicBezTo>
                    <a:pt x="6" y="336"/>
                    <a:pt x="0" y="330"/>
                    <a:pt x="0" y="322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322"/>
                    <a:pt x="28" y="322"/>
                    <a:pt x="28" y="322"/>
                  </a:cubicBezTo>
                  <a:cubicBezTo>
                    <a:pt x="28" y="330"/>
                    <a:pt x="22" y="336"/>
                    <a:pt x="14" y="3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B2935568-BCF4-426D-AA33-6F9DF84AD469}"/>
              </a:ext>
            </a:extLst>
          </p:cNvPr>
          <p:cNvGrpSpPr/>
          <p:nvPr/>
        </p:nvGrpSpPr>
        <p:grpSpPr>
          <a:xfrm>
            <a:off x="-18410" y="7754583"/>
            <a:ext cx="4389294" cy="2155400"/>
            <a:chOff x="-2665" y="7756670"/>
            <a:chExt cx="4389294" cy="2155400"/>
          </a:xfrm>
        </p:grpSpPr>
        <p:sp>
          <p:nvSpPr>
            <p:cNvPr id="68" name="이등변 삼각형 67">
              <a:extLst>
                <a:ext uri="{FF2B5EF4-FFF2-40B4-BE49-F238E27FC236}">
                  <a16:creationId xmlns:a16="http://schemas.microsoft.com/office/drawing/2014/main" id="{685DA9A8-3483-473C-871D-8706C7EDE332}"/>
                </a:ext>
              </a:extLst>
            </p:cNvPr>
            <p:cNvSpPr/>
            <p:nvPr/>
          </p:nvSpPr>
          <p:spPr>
            <a:xfrm rot="16200000">
              <a:off x="1530796" y="8278454"/>
              <a:ext cx="793656" cy="1145913"/>
            </a:xfrm>
            <a:prstGeom prst="triangle">
              <a:avLst>
                <a:gd name="adj" fmla="val 55269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70" name="자유형: 도형 69">
              <a:extLst>
                <a:ext uri="{FF2B5EF4-FFF2-40B4-BE49-F238E27FC236}">
                  <a16:creationId xmlns:a16="http://schemas.microsoft.com/office/drawing/2014/main" id="{49AE4C50-44CC-4A37-B356-D0F895C15AEF}"/>
                </a:ext>
              </a:extLst>
            </p:cNvPr>
            <p:cNvSpPr/>
            <p:nvPr/>
          </p:nvSpPr>
          <p:spPr>
            <a:xfrm flipH="1">
              <a:off x="3803593" y="9700001"/>
              <a:ext cx="2282" cy="212069"/>
            </a:xfrm>
            <a:custGeom>
              <a:avLst/>
              <a:gdLst>
                <a:gd name="connsiteX0" fmla="*/ 1982 w 1982"/>
                <a:gd name="connsiteY0" fmla="*/ 0 h 184205"/>
                <a:gd name="connsiteX1" fmla="*/ 880 w 1982"/>
                <a:gd name="connsiteY1" fmla="*/ 184205 h 184205"/>
                <a:gd name="connsiteX2" fmla="*/ 0 w 1982"/>
                <a:gd name="connsiteY2" fmla="*/ 184205 h 184205"/>
                <a:gd name="connsiteX3" fmla="*/ 1100 w 1982"/>
                <a:gd name="connsiteY3" fmla="*/ 365 h 184205"/>
                <a:gd name="connsiteX4" fmla="*/ 1982 w 1982"/>
                <a:gd name="connsiteY4" fmla="*/ 0 h 184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2" h="184205">
                  <a:moveTo>
                    <a:pt x="1982" y="0"/>
                  </a:moveTo>
                  <a:lnTo>
                    <a:pt x="880" y="184205"/>
                  </a:lnTo>
                  <a:lnTo>
                    <a:pt x="0" y="184205"/>
                  </a:lnTo>
                  <a:lnTo>
                    <a:pt x="1100" y="365"/>
                  </a:lnTo>
                  <a:lnTo>
                    <a:pt x="1982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69" name="직각 삼각형 68">
              <a:extLst>
                <a:ext uri="{FF2B5EF4-FFF2-40B4-BE49-F238E27FC236}">
                  <a16:creationId xmlns:a16="http://schemas.microsoft.com/office/drawing/2014/main" id="{C67D7C7E-BED6-4C83-B196-90D733EEDE06}"/>
                </a:ext>
              </a:extLst>
            </p:cNvPr>
            <p:cNvSpPr/>
            <p:nvPr/>
          </p:nvSpPr>
          <p:spPr>
            <a:xfrm rot="5400000" flipH="1">
              <a:off x="1083982" y="7180079"/>
              <a:ext cx="1645343" cy="3818638"/>
            </a:xfrm>
            <a:custGeom>
              <a:avLst/>
              <a:gdLst>
                <a:gd name="connsiteX0" fmla="*/ 0 w 1311856"/>
                <a:gd name="connsiteY0" fmla="*/ 3818638 h 3818638"/>
                <a:gd name="connsiteX1" fmla="*/ 0 w 1311856"/>
                <a:gd name="connsiteY1" fmla="*/ 0 h 3818638"/>
                <a:gd name="connsiteX2" fmla="*/ 1311856 w 1311856"/>
                <a:gd name="connsiteY2" fmla="*/ 3818638 h 3818638"/>
                <a:gd name="connsiteX3" fmla="*/ 0 w 1311856"/>
                <a:gd name="connsiteY3" fmla="*/ 3818638 h 3818638"/>
                <a:gd name="connsiteX0" fmla="*/ 0 w 1645343"/>
                <a:gd name="connsiteY0" fmla="*/ 3818638 h 3818638"/>
                <a:gd name="connsiteX1" fmla="*/ 0 w 1645343"/>
                <a:gd name="connsiteY1" fmla="*/ 0 h 3818638"/>
                <a:gd name="connsiteX2" fmla="*/ 1645343 w 1645343"/>
                <a:gd name="connsiteY2" fmla="*/ 3818638 h 3818638"/>
                <a:gd name="connsiteX3" fmla="*/ 0 w 1645343"/>
                <a:gd name="connsiteY3" fmla="*/ 3818638 h 381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5343" h="3818638">
                  <a:moveTo>
                    <a:pt x="0" y="3818638"/>
                  </a:moveTo>
                  <a:lnTo>
                    <a:pt x="0" y="0"/>
                  </a:lnTo>
                  <a:lnTo>
                    <a:pt x="1645343" y="3818638"/>
                  </a:lnTo>
                  <a:lnTo>
                    <a:pt x="0" y="3818638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grpSp>
          <p:nvGrpSpPr>
            <p:cNvPr id="71" name="그룹 70">
              <a:extLst>
                <a:ext uri="{FF2B5EF4-FFF2-40B4-BE49-F238E27FC236}">
                  <a16:creationId xmlns:a16="http://schemas.microsoft.com/office/drawing/2014/main" id="{0A9872EB-472E-4B90-8841-BBD3C658096F}"/>
                </a:ext>
              </a:extLst>
            </p:cNvPr>
            <p:cNvGrpSpPr/>
            <p:nvPr/>
          </p:nvGrpSpPr>
          <p:grpSpPr>
            <a:xfrm flipH="1">
              <a:off x="672185" y="8513839"/>
              <a:ext cx="3714444" cy="1398231"/>
              <a:chOff x="3438586" y="8618828"/>
              <a:chExt cx="3419411" cy="1287172"/>
            </a:xfrm>
          </p:grpSpPr>
          <p:sp>
            <p:nvSpPr>
              <p:cNvPr id="73" name="평행 사변형 72">
                <a:extLst>
                  <a:ext uri="{FF2B5EF4-FFF2-40B4-BE49-F238E27FC236}">
                    <a16:creationId xmlns:a16="http://schemas.microsoft.com/office/drawing/2014/main" id="{B47DEEBF-08A0-4AE1-88ED-3181CA3FBADA}"/>
                  </a:ext>
                </a:extLst>
              </p:cNvPr>
              <p:cNvSpPr/>
              <p:nvPr/>
            </p:nvSpPr>
            <p:spPr>
              <a:xfrm rot="20250276">
                <a:off x="4317665" y="9423367"/>
                <a:ext cx="623927" cy="203381"/>
              </a:xfrm>
              <a:prstGeom prst="parallelogram">
                <a:avLst>
                  <a:gd name="adj" fmla="val 42115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ea typeface="Pretendard" panose="02000503000000020004" pitchFamily="50" charset="-127"/>
                </a:endParaRPr>
              </a:p>
            </p:txBody>
          </p:sp>
          <p:sp>
            <p:nvSpPr>
              <p:cNvPr id="74" name="평행 사변형 73">
                <a:extLst>
                  <a:ext uri="{FF2B5EF4-FFF2-40B4-BE49-F238E27FC236}">
                    <a16:creationId xmlns:a16="http://schemas.microsoft.com/office/drawing/2014/main" id="{E4518061-A6E1-4EAE-B8E9-BEE3EA9070F6}"/>
                  </a:ext>
                </a:extLst>
              </p:cNvPr>
              <p:cNvSpPr/>
              <p:nvPr/>
            </p:nvSpPr>
            <p:spPr>
              <a:xfrm rot="20250276">
                <a:off x="4813323" y="9218899"/>
                <a:ext cx="623927" cy="203381"/>
              </a:xfrm>
              <a:prstGeom prst="parallelogram">
                <a:avLst>
                  <a:gd name="adj" fmla="val 42115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ea typeface="Pretendard" panose="02000503000000020004" pitchFamily="50" charset="-127"/>
                </a:endParaRPr>
              </a:p>
            </p:txBody>
          </p:sp>
          <p:sp>
            <p:nvSpPr>
              <p:cNvPr id="75" name="평행 사변형 74">
                <a:extLst>
                  <a:ext uri="{FF2B5EF4-FFF2-40B4-BE49-F238E27FC236}">
                    <a16:creationId xmlns:a16="http://schemas.microsoft.com/office/drawing/2014/main" id="{46A3A02F-995E-4805-89CE-0B946C321239}"/>
                  </a:ext>
                </a:extLst>
              </p:cNvPr>
              <p:cNvSpPr/>
              <p:nvPr/>
            </p:nvSpPr>
            <p:spPr>
              <a:xfrm rot="20250276">
                <a:off x="5309750" y="9014432"/>
                <a:ext cx="623927" cy="203381"/>
              </a:xfrm>
              <a:prstGeom prst="parallelogram">
                <a:avLst>
                  <a:gd name="adj" fmla="val 42115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ea typeface="Pretendard" panose="02000503000000020004" pitchFamily="50" charset="-127"/>
                </a:endParaRPr>
              </a:p>
            </p:txBody>
          </p:sp>
          <p:sp>
            <p:nvSpPr>
              <p:cNvPr id="76" name="평행 사변형 75">
                <a:extLst>
                  <a:ext uri="{FF2B5EF4-FFF2-40B4-BE49-F238E27FC236}">
                    <a16:creationId xmlns:a16="http://schemas.microsoft.com/office/drawing/2014/main" id="{F6A36824-5F7C-4DCE-A7F4-C4C8382357FB}"/>
                  </a:ext>
                </a:extLst>
              </p:cNvPr>
              <p:cNvSpPr/>
              <p:nvPr/>
            </p:nvSpPr>
            <p:spPr>
              <a:xfrm rot="20250276">
                <a:off x="5804892" y="8809965"/>
                <a:ext cx="623927" cy="203381"/>
              </a:xfrm>
              <a:prstGeom prst="parallelogram">
                <a:avLst>
                  <a:gd name="adj" fmla="val 42115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ea typeface="Pretendard" panose="02000503000000020004" pitchFamily="50" charset="-127"/>
                </a:endParaRPr>
              </a:p>
            </p:txBody>
          </p:sp>
          <p:sp>
            <p:nvSpPr>
              <p:cNvPr id="77" name="평행 사변형 76">
                <a:extLst>
                  <a:ext uri="{FF2B5EF4-FFF2-40B4-BE49-F238E27FC236}">
                    <a16:creationId xmlns:a16="http://schemas.microsoft.com/office/drawing/2014/main" id="{50792B23-549D-4C9B-B643-B525411F6774}"/>
                  </a:ext>
                </a:extLst>
              </p:cNvPr>
              <p:cNvSpPr/>
              <p:nvPr/>
            </p:nvSpPr>
            <p:spPr>
              <a:xfrm rot="20250276">
                <a:off x="6303979" y="8618828"/>
                <a:ext cx="554018" cy="203381"/>
              </a:xfrm>
              <a:prstGeom prst="parallelogram">
                <a:avLst>
                  <a:gd name="adj" fmla="val 42115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ea typeface="Pretendard" panose="02000503000000020004" pitchFamily="50" charset="-127"/>
                </a:endParaRPr>
              </a:p>
            </p:txBody>
          </p:sp>
          <p:sp>
            <p:nvSpPr>
              <p:cNvPr id="78" name="자유형: 도형 77">
                <a:extLst>
                  <a:ext uri="{FF2B5EF4-FFF2-40B4-BE49-F238E27FC236}">
                    <a16:creationId xmlns:a16="http://schemas.microsoft.com/office/drawing/2014/main" id="{549B5FE7-52DD-4AE9-9F6D-63FE82FAEE45}"/>
                  </a:ext>
                </a:extLst>
              </p:cNvPr>
              <p:cNvSpPr/>
              <p:nvPr/>
            </p:nvSpPr>
            <p:spPr>
              <a:xfrm>
                <a:off x="3884983" y="9516211"/>
                <a:ext cx="497536" cy="389789"/>
              </a:xfrm>
              <a:custGeom>
                <a:avLst/>
                <a:gdLst>
                  <a:gd name="connsiteX0" fmla="*/ 497536 w 497536"/>
                  <a:gd name="connsiteY0" fmla="*/ 0 h 389789"/>
                  <a:gd name="connsiteX1" fmla="*/ 496215 w 497536"/>
                  <a:gd name="connsiteY1" fmla="*/ 220678 h 389789"/>
                  <a:gd name="connsiteX2" fmla="*/ 87854 w 497536"/>
                  <a:gd name="connsiteY2" fmla="*/ 389789 h 389789"/>
                  <a:gd name="connsiteX3" fmla="*/ 0 w 497536"/>
                  <a:gd name="connsiteY3" fmla="*/ 389789 h 389789"/>
                  <a:gd name="connsiteX4" fmla="*/ 1102 w 497536"/>
                  <a:gd name="connsiteY4" fmla="*/ 205584 h 389789"/>
                  <a:gd name="connsiteX5" fmla="*/ 497536 w 497536"/>
                  <a:gd name="connsiteY5" fmla="*/ 0 h 389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97536" h="389789">
                    <a:moveTo>
                      <a:pt x="497536" y="0"/>
                    </a:moveTo>
                    <a:lnTo>
                      <a:pt x="496215" y="220678"/>
                    </a:lnTo>
                    <a:lnTo>
                      <a:pt x="87854" y="389789"/>
                    </a:lnTo>
                    <a:lnTo>
                      <a:pt x="0" y="389789"/>
                    </a:lnTo>
                    <a:lnTo>
                      <a:pt x="1102" y="205584"/>
                    </a:lnTo>
                    <a:lnTo>
                      <a:pt x="497536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ea typeface="Pretendard" panose="02000503000000020004" pitchFamily="50" charset="-127"/>
                </a:endParaRPr>
              </a:p>
            </p:txBody>
          </p:sp>
          <p:sp>
            <p:nvSpPr>
              <p:cNvPr id="79" name="자유형: 도형 78">
                <a:extLst>
                  <a:ext uri="{FF2B5EF4-FFF2-40B4-BE49-F238E27FC236}">
                    <a16:creationId xmlns:a16="http://schemas.microsoft.com/office/drawing/2014/main" id="{B82FCCE5-C4DD-4DAA-855B-DE704A8971E2}"/>
                  </a:ext>
                </a:extLst>
              </p:cNvPr>
              <p:cNvSpPr/>
              <p:nvPr/>
            </p:nvSpPr>
            <p:spPr>
              <a:xfrm>
                <a:off x="3438586" y="9720678"/>
                <a:ext cx="447507" cy="185322"/>
              </a:xfrm>
              <a:custGeom>
                <a:avLst/>
                <a:gdLst>
                  <a:gd name="connsiteX0" fmla="*/ 447507 w 447507"/>
                  <a:gd name="connsiteY0" fmla="*/ 0 h 185322"/>
                  <a:gd name="connsiteX1" fmla="*/ 447500 w 447507"/>
                  <a:gd name="connsiteY1" fmla="*/ 1117 h 185322"/>
                  <a:gd name="connsiteX2" fmla="*/ 446618 w 447507"/>
                  <a:gd name="connsiteY2" fmla="*/ 1482 h 185322"/>
                  <a:gd name="connsiteX3" fmla="*/ 445518 w 447507"/>
                  <a:gd name="connsiteY3" fmla="*/ 185322 h 185322"/>
                  <a:gd name="connsiteX4" fmla="*/ 0 w 447507"/>
                  <a:gd name="connsiteY4" fmla="*/ 185322 h 185322"/>
                  <a:gd name="connsiteX5" fmla="*/ 447507 w 447507"/>
                  <a:gd name="connsiteY5" fmla="*/ 0 h 1853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47507" h="185322">
                    <a:moveTo>
                      <a:pt x="447507" y="0"/>
                    </a:moveTo>
                    <a:lnTo>
                      <a:pt x="447500" y="1117"/>
                    </a:lnTo>
                    <a:lnTo>
                      <a:pt x="446618" y="1482"/>
                    </a:lnTo>
                    <a:lnTo>
                      <a:pt x="445518" y="185322"/>
                    </a:lnTo>
                    <a:lnTo>
                      <a:pt x="0" y="185322"/>
                    </a:lnTo>
                    <a:lnTo>
                      <a:pt x="447507" y="0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ea typeface="Pretendard" panose="02000503000000020004" pitchFamily="50" charset="-127"/>
                </a:endParaRPr>
              </a:p>
            </p:txBody>
          </p:sp>
        </p:grpSp>
        <p:sp>
          <p:nvSpPr>
            <p:cNvPr id="81" name="자유형: 도형 80">
              <a:extLst>
                <a:ext uri="{FF2B5EF4-FFF2-40B4-BE49-F238E27FC236}">
                  <a16:creationId xmlns:a16="http://schemas.microsoft.com/office/drawing/2014/main" id="{F6A28259-1FC4-4494-A246-B4DAA2A8726F}"/>
                </a:ext>
              </a:extLst>
            </p:cNvPr>
            <p:cNvSpPr/>
            <p:nvPr/>
          </p:nvSpPr>
          <p:spPr>
            <a:xfrm rot="5400000">
              <a:off x="359861" y="7394147"/>
              <a:ext cx="1782535" cy="2507582"/>
            </a:xfrm>
            <a:custGeom>
              <a:avLst/>
              <a:gdLst>
                <a:gd name="connsiteX0" fmla="*/ 0 w 1782535"/>
                <a:gd name="connsiteY0" fmla="*/ 1664449 h 2507582"/>
                <a:gd name="connsiteX1" fmla="*/ 2069 w 1782535"/>
                <a:gd name="connsiteY1" fmla="*/ 1660176 h 2507582"/>
                <a:gd name="connsiteX2" fmla="*/ 710 w 1782535"/>
                <a:gd name="connsiteY2" fmla="*/ 1660176 h 2507582"/>
                <a:gd name="connsiteX3" fmla="*/ 696592 w 1782535"/>
                <a:gd name="connsiteY3" fmla="*/ 0 h 2507582"/>
                <a:gd name="connsiteX4" fmla="*/ 829024 w 1782535"/>
                <a:gd name="connsiteY4" fmla="*/ 315946 h 2507582"/>
                <a:gd name="connsiteX5" fmla="*/ 1782535 w 1782535"/>
                <a:gd name="connsiteY5" fmla="*/ 2507582 h 2507582"/>
                <a:gd name="connsiteX6" fmla="*/ 385229 w 1782535"/>
                <a:gd name="connsiteY6" fmla="*/ 2507582 h 250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2535" h="2507582">
                  <a:moveTo>
                    <a:pt x="0" y="1664449"/>
                  </a:moveTo>
                  <a:lnTo>
                    <a:pt x="2069" y="1660176"/>
                  </a:lnTo>
                  <a:lnTo>
                    <a:pt x="710" y="1660176"/>
                  </a:lnTo>
                  <a:lnTo>
                    <a:pt x="696592" y="0"/>
                  </a:lnTo>
                  <a:lnTo>
                    <a:pt x="829024" y="315946"/>
                  </a:lnTo>
                  <a:lnTo>
                    <a:pt x="1782535" y="2507582"/>
                  </a:lnTo>
                  <a:lnTo>
                    <a:pt x="385229" y="250758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</p:grpSp>
      <p:pic>
        <p:nvPicPr>
          <p:cNvPr id="52" name="그림 51">
            <a:extLst>
              <a:ext uri="{FF2B5EF4-FFF2-40B4-BE49-F238E27FC236}">
                <a16:creationId xmlns:a16="http://schemas.microsoft.com/office/drawing/2014/main" id="{2FC8F94B-15C3-E823-B7BF-EDD6A5B31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0596" y="992780"/>
            <a:ext cx="5468264" cy="2743200"/>
          </a:xfrm>
          <a:prstGeom prst="rect">
            <a:avLst/>
          </a:prstGeom>
        </p:spPr>
      </p:pic>
      <p:sp>
        <p:nvSpPr>
          <p:cNvPr id="53" name="자유형: 도형 52">
            <a:extLst>
              <a:ext uri="{FF2B5EF4-FFF2-40B4-BE49-F238E27FC236}">
                <a16:creationId xmlns:a16="http://schemas.microsoft.com/office/drawing/2014/main" id="{64A1BF5B-853D-3C17-736F-C8BDB8BA295E}"/>
              </a:ext>
            </a:extLst>
          </p:cNvPr>
          <p:cNvSpPr/>
          <p:nvPr/>
        </p:nvSpPr>
        <p:spPr>
          <a:xfrm rot="16200000">
            <a:off x="4356421" y="7404421"/>
            <a:ext cx="2238329" cy="2764829"/>
          </a:xfrm>
          <a:custGeom>
            <a:avLst/>
            <a:gdLst>
              <a:gd name="connsiteX0" fmla="*/ 0 w 3429001"/>
              <a:gd name="connsiteY0" fmla="*/ 0 h 4235571"/>
              <a:gd name="connsiteX1" fmla="*/ 16205 w 3429001"/>
              <a:gd name="connsiteY1" fmla="*/ 2059 h 4235571"/>
              <a:gd name="connsiteX2" fmla="*/ 3429001 w 3429001"/>
              <a:gd name="connsiteY2" fmla="*/ 3981572 h 4235571"/>
              <a:gd name="connsiteX3" fmla="*/ 3423763 w 3429001"/>
              <a:gd name="connsiteY3" fmla="*/ 4188744 h 4235571"/>
              <a:gd name="connsiteX4" fmla="*/ 3420202 w 3429001"/>
              <a:gd name="connsiteY4" fmla="*/ 4235571 h 4235571"/>
              <a:gd name="connsiteX5" fmla="*/ 1398302 w 3429001"/>
              <a:gd name="connsiteY5" fmla="*/ 4235571 h 4235571"/>
              <a:gd name="connsiteX6" fmla="*/ 1405656 w 3429001"/>
              <a:gd name="connsiteY6" fmla="*/ 4187385 h 4235571"/>
              <a:gd name="connsiteX7" fmla="*/ 1416049 w 3429001"/>
              <a:gd name="connsiteY7" fmla="*/ 3981572 h 4235571"/>
              <a:gd name="connsiteX8" fmla="*/ 1689 w 3429001"/>
              <a:gd name="connsiteY8" fmla="*/ 2059121 h 4235571"/>
              <a:gd name="connsiteX9" fmla="*/ 0 w 3429001"/>
              <a:gd name="connsiteY9" fmla="*/ 2058686 h 4235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29001" h="4235571">
                <a:moveTo>
                  <a:pt x="0" y="0"/>
                </a:moveTo>
                <a:lnTo>
                  <a:pt x="16205" y="2059"/>
                </a:lnTo>
                <a:cubicBezTo>
                  <a:pt x="1948663" y="297332"/>
                  <a:pt x="3429001" y="1966576"/>
                  <a:pt x="3429001" y="3981572"/>
                </a:cubicBezTo>
                <a:cubicBezTo>
                  <a:pt x="3429001" y="4051055"/>
                  <a:pt x="3427241" y="4120126"/>
                  <a:pt x="3423763" y="4188744"/>
                </a:cubicBezTo>
                <a:lnTo>
                  <a:pt x="3420202" y="4235571"/>
                </a:lnTo>
                <a:lnTo>
                  <a:pt x="1398302" y="4235571"/>
                </a:lnTo>
                <a:lnTo>
                  <a:pt x="1405656" y="4187385"/>
                </a:lnTo>
                <a:cubicBezTo>
                  <a:pt x="1412529" y="4119715"/>
                  <a:pt x="1416049" y="4051055"/>
                  <a:pt x="1416049" y="3981572"/>
                </a:cubicBezTo>
                <a:cubicBezTo>
                  <a:pt x="1416049" y="3078298"/>
                  <a:pt x="821098" y="2313983"/>
                  <a:pt x="1689" y="2059121"/>
                </a:cubicBezTo>
                <a:lnTo>
                  <a:pt x="0" y="2058686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id="{A7E88406-0F60-E706-8C5A-048FA72A1D7B}"/>
              </a:ext>
            </a:extLst>
          </p:cNvPr>
          <p:cNvSpPr/>
          <p:nvPr/>
        </p:nvSpPr>
        <p:spPr>
          <a:xfrm>
            <a:off x="650596" y="4057863"/>
            <a:ext cx="3136900" cy="369332"/>
          </a:xfrm>
          <a:prstGeom prst="roundRect">
            <a:avLst/>
          </a:prstGeom>
          <a:solidFill>
            <a:srgbClr val="133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Ⅱ.</a:t>
            </a:r>
            <a:r>
              <a:rPr lang="ko-KR" altLang="en-US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증빙서류 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063A5A2-4CD4-531C-FC79-5F4493075EB3}"/>
              </a:ext>
            </a:extLst>
          </p:cNvPr>
          <p:cNvSpPr txBox="1"/>
          <p:nvPr/>
        </p:nvSpPr>
        <p:spPr>
          <a:xfrm>
            <a:off x="1004821" y="4593556"/>
            <a:ext cx="4181474" cy="2317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1.     </a:t>
            </a:r>
            <a:r>
              <a:rPr lang="ko-KR" altLang="en-US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인증 및 인허가현황</a:t>
            </a:r>
            <a:endParaRPr lang="en-US" altLang="ko-KR" sz="1400" dirty="0">
              <a:solidFill>
                <a:schemeClr val="accent2"/>
              </a:solidFill>
              <a:latin typeface="Pretendard" panose="02000503000000020004" pitchFamily="50" charset="-127"/>
              <a:ea typeface="Pretendard" panose="0200050300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         1-01.</a:t>
            </a:r>
            <a:r>
              <a:rPr lang="ko-KR" altLang="en-US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사업자등록증</a:t>
            </a:r>
            <a:endParaRPr lang="en-US" altLang="ko-KR" sz="1400" dirty="0">
              <a:solidFill>
                <a:schemeClr val="accent2"/>
              </a:solidFill>
              <a:latin typeface="Pretendard" panose="02000503000000020004" pitchFamily="50" charset="-127"/>
              <a:ea typeface="Pretendard" panose="0200050300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         1-02.</a:t>
            </a:r>
            <a:r>
              <a:rPr lang="ko-KR" altLang="en-US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건설업등록증</a:t>
            </a:r>
            <a:r>
              <a:rPr lang="en-US" altLang="ko-KR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(</a:t>
            </a:r>
            <a:r>
              <a:rPr lang="ko-KR" altLang="en-US" sz="1400" dirty="0" err="1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석공사</a:t>
            </a:r>
            <a:r>
              <a:rPr lang="en-US" altLang="ko-KR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         1-03.</a:t>
            </a:r>
            <a:r>
              <a:rPr lang="ko-KR" altLang="en-US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건설업등록증</a:t>
            </a:r>
            <a:r>
              <a:rPr lang="en-US" altLang="ko-KR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(</a:t>
            </a:r>
            <a:r>
              <a:rPr lang="ko-KR" altLang="en-US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수중공사</a:t>
            </a:r>
            <a:r>
              <a:rPr lang="en-US" altLang="ko-KR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         1-04.</a:t>
            </a:r>
            <a:r>
              <a:rPr lang="ko-KR" altLang="en-US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건설업등록증</a:t>
            </a:r>
            <a:r>
              <a:rPr lang="en-US" altLang="ko-KR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(</a:t>
            </a:r>
            <a:r>
              <a:rPr lang="ko-KR" altLang="en-US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철근</a:t>
            </a:r>
            <a:r>
              <a:rPr lang="en-US" altLang="ko-KR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,</a:t>
            </a:r>
            <a:r>
              <a:rPr lang="ko-KR" altLang="en-US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콘크리트공사</a:t>
            </a:r>
            <a:r>
              <a:rPr lang="en-US" altLang="ko-KR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         1-05.</a:t>
            </a:r>
            <a:r>
              <a:rPr lang="ko-KR" altLang="en-US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해양화물운송사업 등록증</a:t>
            </a:r>
            <a:endParaRPr lang="en-US" altLang="ko-KR" sz="1400" dirty="0">
              <a:solidFill>
                <a:schemeClr val="accent2"/>
              </a:solidFill>
              <a:latin typeface="Pretendard" panose="02000503000000020004" pitchFamily="50" charset="-127"/>
              <a:ea typeface="Pretendard" panose="0200050300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2.    </a:t>
            </a:r>
            <a:r>
              <a:rPr lang="ko-KR" altLang="en-US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기술자 자격현황</a:t>
            </a: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75559B6C-74D1-B526-FFD1-453DE07E9992}"/>
              </a:ext>
            </a:extLst>
          </p:cNvPr>
          <p:cNvGrpSpPr/>
          <p:nvPr/>
        </p:nvGrpSpPr>
        <p:grpSpPr>
          <a:xfrm>
            <a:off x="-1" y="374134"/>
            <a:ext cx="6858001" cy="350469"/>
            <a:chOff x="-1" y="374134"/>
            <a:chExt cx="6858001" cy="350469"/>
          </a:xfrm>
        </p:grpSpPr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6E5584A-190C-39AE-7037-8E9B8AAB945C}"/>
                </a:ext>
              </a:extLst>
            </p:cNvPr>
            <p:cNvSpPr/>
            <p:nvPr/>
          </p:nvSpPr>
          <p:spPr>
            <a:xfrm>
              <a:off x="766482" y="374134"/>
              <a:ext cx="6091518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237B6577-6BB1-82AF-5E9E-481542561088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F20CC1D9-994B-CA4D-DF44-D7EFD986C7CC}"/>
              </a:ext>
            </a:extLst>
          </p:cNvPr>
          <p:cNvSpPr txBox="1"/>
          <p:nvPr/>
        </p:nvSpPr>
        <p:spPr>
          <a:xfrm>
            <a:off x="769454" y="410868"/>
            <a:ext cx="1576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Ⅱ.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증빙서류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602CA42-8BE2-5E08-2590-13F13C6880BB}"/>
              </a:ext>
            </a:extLst>
          </p:cNvPr>
          <p:cNvSpPr txBox="1"/>
          <p:nvPr/>
        </p:nvSpPr>
        <p:spPr>
          <a:xfrm>
            <a:off x="4659557" y="414795"/>
            <a:ext cx="1576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1.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인증 및 인허가현황</a:t>
            </a:r>
          </a:p>
        </p:txBody>
      </p:sp>
    </p:spTree>
    <p:extLst>
      <p:ext uri="{BB962C8B-B14F-4D97-AF65-F5344CB8AC3E}">
        <p14:creationId xmlns:p14="http://schemas.microsoft.com/office/powerpoint/2010/main" val="109590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개체 틀 7">
            <a:extLst>
              <a:ext uri="{FF2B5EF4-FFF2-40B4-BE49-F238E27FC236}">
                <a16:creationId xmlns:a16="http://schemas.microsoft.com/office/drawing/2014/main" id="{E9641991-CE42-4E4F-9803-7AA022541A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" b="1786"/>
          <a:stretch/>
        </p:blipFill>
        <p:spPr>
          <a:xfrm>
            <a:off x="611401" y="1540472"/>
            <a:ext cx="5635198" cy="7683182"/>
          </a:xfrm>
        </p:spPr>
      </p:pic>
      <p:grpSp>
        <p:nvGrpSpPr>
          <p:cNvPr id="10" name="그룹 9">
            <a:extLst>
              <a:ext uri="{FF2B5EF4-FFF2-40B4-BE49-F238E27FC236}">
                <a16:creationId xmlns:a16="http://schemas.microsoft.com/office/drawing/2014/main" id="{97F87828-DAD2-2809-7155-BE076BC10BBB}"/>
              </a:ext>
            </a:extLst>
          </p:cNvPr>
          <p:cNvGrpSpPr/>
          <p:nvPr/>
        </p:nvGrpSpPr>
        <p:grpSpPr>
          <a:xfrm>
            <a:off x="-1" y="374134"/>
            <a:ext cx="6858001" cy="350469"/>
            <a:chOff x="-1" y="374134"/>
            <a:chExt cx="6858001" cy="350469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DF3EFA6C-A407-5EDF-803F-3160867A38ED}"/>
                </a:ext>
              </a:extLst>
            </p:cNvPr>
            <p:cNvSpPr/>
            <p:nvPr/>
          </p:nvSpPr>
          <p:spPr>
            <a:xfrm>
              <a:off x="766482" y="374134"/>
              <a:ext cx="6091518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3519FB0-773B-AF96-FCA3-6F162B7C0959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6F7B81E2-05A0-6B4C-D62E-82BB7D4BF2F7}"/>
              </a:ext>
            </a:extLst>
          </p:cNvPr>
          <p:cNvSpPr txBox="1"/>
          <p:nvPr/>
        </p:nvSpPr>
        <p:spPr>
          <a:xfrm>
            <a:off x="769454" y="410868"/>
            <a:ext cx="1576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Ⅱ.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증빙서류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B5C250-02C6-6297-9CAF-BB09FD8A2000}"/>
              </a:ext>
            </a:extLst>
          </p:cNvPr>
          <p:cNvSpPr txBox="1"/>
          <p:nvPr/>
        </p:nvSpPr>
        <p:spPr>
          <a:xfrm>
            <a:off x="4659557" y="414795"/>
            <a:ext cx="1576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1-01.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 사업자등록증</a:t>
            </a:r>
          </a:p>
          <a:p>
            <a:pPr algn="r"/>
            <a:endParaRPr lang="ko-KR" altLang="en-US" sz="1200" dirty="0">
              <a:latin typeface="+mj-lt"/>
              <a:ea typeface="Pretendard" panose="02000503000000020004" pitchFamily="50" charset="-127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CDF84A1-3607-6B01-B9E2-3B37E864703F}"/>
              </a:ext>
            </a:extLst>
          </p:cNvPr>
          <p:cNvSpPr/>
          <p:nvPr/>
        </p:nvSpPr>
        <p:spPr>
          <a:xfrm>
            <a:off x="-18140" y="9496731"/>
            <a:ext cx="6871576" cy="409269"/>
          </a:xfrm>
          <a:custGeom>
            <a:avLst/>
            <a:gdLst/>
            <a:ahLst/>
            <a:cxnLst/>
            <a:rect l="l" t="t" r="r" b="b"/>
            <a:pathLst>
              <a:path w="4521734" h="452173">
                <a:moveTo>
                  <a:pt x="0" y="0"/>
                </a:moveTo>
                <a:lnTo>
                  <a:pt x="4521734" y="0"/>
                </a:lnTo>
                <a:lnTo>
                  <a:pt x="4521734" y="452173"/>
                </a:lnTo>
                <a:lnTo>
                  <a:pt x="0" y="452173"/>
                </a:lnTo>
                <a:close/>
              </a:path>
            </a:pathLst>
          </a:custGeom>
          <a:solidFill>
            <a:srgbClr val="0070C0"/>
          </a:solidFill>
        </p:spPr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7CA7F884-AF72-6550-F561-0E6BFD718E49}"/>
              </a:ext>
            </a:extLst>
          </p:cNvPr>
          <p:cNvSpPr/>
          <p:nvPr/>
        </p:nvSpPr>
        <p:spPr>
          <a:xfrm>
            <a:off x="-10520" y="9496731"/>
            <a:ext cx="6871576" cy="409269"/>
          </a:xfrm>
          <a:custGeom>
            <a:avLst/>
            <a:gdLst/>
            <a:ahLst/>
            <a:cxnLst/>
            <a:rect l="l" t="t" r="r" b="b"/>
            <a:pathLst>
              <a:path w="4521734" h="452173">
                <a:moveTo>
                  <a:pt x="0" y="0"/>
                </a:moveTo>
                <a:lnTo>
                  <a:pt x="4521734" y="0"/>
                </a:lnTo>
                <a:lnTo>
                  <a:pt x="4521734" y="452173"/>
                </a:lnTo>
                <a:lnTo>
                  <a:pt x="0" y="452173"/>
                </a:lnTo>
                <a:close/>
              </a:path>
            </a:pathLst>
          </a:custGeom>
          <a:solidFill>
            <a:srgbClr val="0070C0"/>
          </a:solidFill>
        </p:spPr>
      </p:sp>
    </p:spTree>
    <p:extLst>
      <p:ext uri="{BB962C8B-B14F-4D97-AF65-F5344CB8AC3E}">
        <p14:creationId xmlns:p14="http://schemas.microsoft.com/office/powerpoint/2010/main" val="3691257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개체 틀 7">
            <a:extLst>
              <a:ext uri="{FF2B5EF4-FFF2-40B4-BE49-F238E27FC236}">
                <a16:creationId xmlns:a16="http://schemas.microsoft.com/office/drawing/2014/main" id="{56E3E3EA-9A56-14BB-5ACF-DE277480786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9" b="1769"/>
          <a:stretch/>
        </p:blipFill>
        <p:spPr>
          <a:xfrm>
            <a:off x="611401" y="1540472"/>
            <a:ext cx="5635198" cy="7683182"/>
          </a:xfrm>
        </p:spPr>
      </p:pic>
      <p:grpSp>
        <p:nvGrpSpPr>
          <p:cNvPr id="12" name="그룹 11">
            <a:extLst>
              <a:ext uri="{FF2B5EF4-FFF2-40B4-BE49-F238E27FC236}">
                <a16:creationId xmlns:a16="http://schemas.microsoft.com/office/drawing/2014/main" id="{D46FA106-ECFE-1E1D-A260-D0440512F7D7}"/>
              </a:ext>
            </a:extLst>
          </p:cNvPr>
          <p:cNvGrpSpPr/>
          <p:nvPr/>
        </p:nvGrpSpPr>
        <p:grpSpPr>
          <a:xfrm>
            <a:off x="-1" y="374134"/>
            <a:ext cx="6858001" cy="350469"/>
            <a:chOff x="-1" y="374134"/>
            <a:chExt cx="6858001" cy="350469"/>
          </a:xfrm>
        </p:grpSpPr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315FDC60-9694-E4E3-E59E-38DDE682F157}"/>
                </a:ext>
              </a:extLst>
            </p:cNvPr>
            <p:cNvSpPr/>
            <p:nvPr/>
          </p:nvSpPr>
          <p:spPr>
            <a:xfrm>
              <a:off x="766482" y="374134"/>
              <a:ext cx="6091518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F2DB84A-8530-D905-8683-437D484D9330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62878E99-47B3-FF7B-1CCD-751864CC3A2F}"/>
              </a:ext>
            </a:extLst>
          </p:cNvPr>
          <p:cNvSpPr txBox="1"/>
          <p:nvPr/>
        </p:nvSpPr>
        <p:spPr>
          <a:xfrm>
            <a:off x="769454" y="410868"/>
            <a:ext cx="1576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Ⅱ.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증빙서류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C65AD0-0142-6EAD-71A2-9ED393D5E747}"/>
              </a:ext>
            </a:extLst>
          </p:cNvPr>
          <p:cNvSpPr txBox="1"/>
          <p:nvPr/>
        </p:nvSpPr>
        <p:spPr>
          <a:xfrm>
            <a:off x="4294208" y="414795"/>
            <a:ext cx="1941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1-02.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 건설업등록증</a:t>
            </a:r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(</a:t>
            </a:r>
            <a:r>
              <a:rPr lang="ko-KR" altLang="en-US" sz="1200" dirty="0" err="1">
                <a:latin typeface="+mj-lt"/>
                <a:ea typeface="Pretendard" panose="02000503000000020004" pitchFamily="50" charset="-127"/>
              </a:rPr>
              <a:t>석공사</a:t>
            </a:r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)</a:t>
            </a:r>
            <a:endParaRPr lang="ko-KR" altLang="en-US" sz="1200" dirty="0">
              <a:latin typeface="+mj-lt"/>
              <a:ea typeface="Pretendard" panose="02000503000000020004" pitchFamily="50" charset="-127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075F04E5-A630-D4AE-FAB7-5BD8B6A29515}"/>
              </a:ext>
            </a:extLst>
          </p:cNvPr>
          <p:cNvSpPr/>
          <p:nvPr/>
        </p:nvSpPr>
        <p:spPr>
          <a:xfrm>
            <a:off x="-10520" y="9496731"/>
            <a:ext cx="6871576" cy="409269"/>
          </a:xfrm>
          <a:custGeom>
            <a:avLst/>
            <a:gdLst/>
            <a:ahLst/>
            <a:cxnLst/>
            <a:rect l="l" t="t" r="r" b="b"/>
            <a:pathLst>
              <a:path w="4521734" h="452173">
                <a:moveTo>
                  <a:pt x="0" y="0"/>
                </a:moveTo>
                <a:lnTo>
                  <a:pt x="4521734" y="0"/>
                </a:lnTo>
                <a:lnTo>
                  <a:pt x="4521734" y="452173"/>
                </a:lnTo>
                <a:lnTo>
                  <a:pt x="0" y="452173"/>
                </a:lnTo>
                <a:close/>
              </a:path>
            </a:pathLst>
          </a:custGeom>
          <a:solidFill>
            <a:srgbClr val="0070C0"/>
          </a:solidFill>
        </p:spPr>
      </p:sp>
    </p:spTree>
    <p:extLst>
      <p:ext uri="{BB962C8B-B14F-4D97-AF65-F5344CB8AC3E}">
        <p14:creationId xmlns:p14="http://schemas.microsoft.com/office/powerpoint/2010/main" val="1005540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개체 틀 7">
            <a:extLst>
              <a:ext uri="{FF2B5EF4-FFF2-40B4-BE49-F238E27FC236}">
                <a16:creationId xmlns:a16="http://schemas.microsoft.com/office/drawing/2014/main" id="{E9641991-CE42-4E4F-9803-7AA022541A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9" b="1769"/>
          <a:stretch/>
        </p:blipFill>
        <p:spPr>
          <a:xfrm>
            <a:off x="611401" y="1540472"/>
            <a:ext cx="5635198" cy="7683182"/>
          </a:xfrm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AA303F61-70F1-E3D5-F083-C568DDA22A04}"/>
              </a:ext>
            </a:extLst>
          </p:cNvPr>
          <p:cNvGrpSpPr/>
          <p:nvPr/>
        </p:nvGrpSpPr>
        <p:grpSpPr>
          <a:xfrm>
            <a:off x="-1" y="364702"/>
            <a:ext cx="7139220" cy="369332"/>
            <a:chOff x="-1" y="364702"/>
            <a:chExt cx="7139220" cy="369332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17EA98C7-BA94-44FA-AC67-A86F68A1DCB2}"/>
                </a:ext>
              </a:extLst>
            </p:cNvPr>
            <p:cNvSpPr/>
            <p:nvPr/>
          </p:nvSpPr>
          <p:spPr>
            <a:xfrm>
              <a:off x="766482" y="374134"/>
              <a:ext cx="6091518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0AABFAC-0199-7355-F932-6B075F583F6D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B4D73F2-0E2E-5B6E-2B3D-91D454276E63}"/>
                </a:ext>
              </a:extLst>
            </p:cNvPr>
            <p:cNvSpPr txBox="1"/>
            <p:nvPr/>
          </p:nvSpPr>
          <p:spPr>
            <a:xfrm>
              <a:off x="1047701" y="364702"/>
              <a:ext cx="1576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Ⅱ.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증빙서류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D578A80-E1B1-B1CB-35B3-92C17EAC78C5}"/>
                </a:ext>
              </a:extLst>
            </p:cNvPr>
            <p:cNvSpPr txBox="1"/>
            <p:nvPr/>
          </p:nvSpPr>
          <p:spPr>
            <a:xfrm>
              <a:off x="4023360" y="364702"/>
              <a:ext cx="31158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1-03.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 건설업등록증</a:t>
              </a:r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(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수중공사</a:t>
              </a:r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)</a:t>
              </a:r>
              <a:endParaRPr lang="ko-KR" altLang="en-US" dirty="0">
                <a:latin typeface="+mj-lt"/>
                <a:ea typeface="Pretendard" panose="02000503000000020004" pitchFamily="50" charset="-127"/>
              </a:endParaRP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58687FC-D909-EF92-F201-3C521C91FED8}"/>
              </a:ext>
            </a:extLst>
          </p:cNvPr>
          <p:cNvGrpSpPr/>
          <p:nvPr/>
        </p:nvGrpSpPr>
        <p:grpSpPr>
          <a:xfrm>
            <a:off x="-1" y="374134"/>
            <a:ext cx="6858001" cy="350469"/>
            <a:chOff x="-1" y="374134"/>
            <a:chExt cx="6858001" cy="350469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198CBACC-D2DD-A624-2C89-7E8FDB99574B}"/>
                </a:ext>
              </a:extLst>
            </p:cNvPr>
            <p:cNvSpPr/>
            <p:nvPr/>
          </p:nvSpPr>
          <p:spPr>
            <a:xfrm>
              <a:off x="766482" y="374134"/>
              <a:ext cx="6091518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1311B01B-1AFF-1DE3-6C7D-527F2EB5C41F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B412AC39-30D1-586A-9573-A48B10A762AD}"/>
              </a:ext>
            </a:extLst>
          </p:cNvPr>
          <p:cNvSpPr txBox="1"/>
          <p:nvPr/>
        </p:nvSpPr>
        <p:spPr>
          <a:xfrm>
            <a:off x="769454" y="410868"/>
            <a:ext cx="1576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Ⅱ.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증빙서류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8AD708-C34B-8E64-582D-8D799D641D5A}"/>
              </a:ext>
            </a:extLst>
          </p:cNvPr>
          <p:cNvSpPr txBox="1"/>
          <p:nvPr/>
        </p:nvSpPr>
        <p:spPr>
          <a:xfrm>
            <a:off x="4294208" y="414795"/>
            <a:ext cx="1941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1-03.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 건설업등록증</a:t>
            </a:r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(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수중공사</a:t>
            </a:r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)</a:t>
            </a:r>
            <a:endParaRPr lang="ko-KR" altLang="en-US" sz="1200" dirty="0">
              <a:latin typeface="+mj-lt"/>
              <a:ea typeface="Pretendard" panose="02000503000000020004" pitchFamily="50" charset="-127"/>
            </a:endParaRPr>
          </a:p>
        </p:txBody>
      </p:sp>
      <p:sp>
        <p:nvSpPr>
          <p:cNvPr id="15" name="Freeform 3">
            <a:extLst>
              <a:ext uri="{FF2B5EF4-FFF2-40B4-BE49-F238E27FC236}">
                <a16:creationId xmlns:a16="http://schemas.microsoft.com/office/drawing/2014/main" id="{F2396D46-5675-EA80-9F30-AC96550C577B}"/>
              </a:ext>
            </a:extLst>
          </p:cNvPr>
          <p:cNvSpPr/>
          <p:nvPr/>
        </p:nvSpPr>
        <p:spPr>
          <a:xfrm>
            <a:off x="-10520" y="9496731"/>
            <a:ext cx="6871576" cy="409269"/>
          </a:xfrm>
          <a:custGeom>
            <a:avLst/>
            <a:gdLst/>
            <a:ahLst/>
            <a:cxnLst/>
            <a:rect l="l" t="t" r="r" b="b"/>
            <a:pathLst>
              <a:path w="4521734" h="452173">
                <a:moveTo>
                  <a:pt x="0" y="0"/>
                </a:moveTo>
                <a:lnTo>
                  <a:pt x="4521734" y="0"/>
                </a:lnTo>
                <a:lnTo>
                  <a:pt x="4521734" y="452173"/>
                </a:lnTo>
                <a:lnTo>
                  <a:pt x="0" y="452173"/>
                </a:lnTo>
                <a:close/>
              </a:path>
            </a:pathLst>
          </a:custGeom>
          <a:solidFill>
            <a:srgbClr val="0070C0"/>
          </a:solidFill>
        </p:spPr>
      </p:sp>
    </p:spTree>
    <p:extLst>
      <p:ext uri="{BB962C8B-B14F-4D97-AF65-F5344CB8AC3E}">
        <p14:creationId xmlns:p14="http://schemas.microsoft.com/office/powerpoint/2010/main" val="3382343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개체 틀 7">
            <a:extLst>
              <a:ext uri="{FF2B5EF4-FFF2-40B4-BE49-F238E27FC236}">
                <a16:creationId xmlns:a16="http://schemas.microsoft.com/office/drawing/2014/main" id="{56E3E3EA-9A56-14BB-5ACF-DE277480786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9" b="1769"/>
          <a:stretch/>
        </p:blipFill>
        <p:spPr>
          <a:xfrm>
            <a:off x="611401" y="1540472"/>
            <a:ext cx="5635198" cy="7683182"/>
          </a:xfrm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6A02BB45-5C69-1A86-EF90-5BA0A01A90B6}"/>
              </a:ext>
            </a:extLst>
          </p:cNvPr>
          <p:cNvGrpSpPr/>
          <p:nvPr/>
        </p:nvGrpSpPr>
        <p:grpSpPr>
          <a:xfrm>
            <a:off x="-1" y="364702"/>
            <a:ext cx="7139220" cy="369332"/>
            <a:chOff x="-1" y="364702"/>
            <a:chExt cx="7139220" cy="369332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8D682AEB-AC6F-9755-2025-5A5224802FC5}"/>
                </a:ext>
              </a:extLst>
            </p:cNvPr>
            <p:cNvSpPr/>
            <p:nvPr/>
          </p:nvSpPr>
          <p:spPr>
            <a:xfrm>
              <a:off x="766482" y="374134"/>
              <a:ext cx="6091518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DE869EF3-89A2-17CE-21A3-1E43708EDCCE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EEE2FEB-30BA-1C10-E49D-633D9ABB6658}"/>
                </a:ext>
              </a:extLst>
            </p:cNvPr>
            <p:cNvSpPr txBox="1"/>
            <p:nvPr/>
          </p:nvSpPr>
          <p:spPr>
            <a:xfrm>
              <a:off x="1047701" y="364702"/>
              <a:ext cx="1576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Ⅱ.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증빙서류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F531509-452D-AEF9-C7D2-99F73B8B4731}"/>
                </a:ext>
              </a:extLst>
            </p:cNvPr>
            <p:cNvSpPr txBox="1"/>
            <p:nvPr/>
          </p:nvSpPr>
          <p:spPr>
            <a:xfrm>
              <a:off x="3169920" y="364702"/>
              <a:ext cx="3969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1-04.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 건설업등록증</a:t>
              </a:r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(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철근</a:t>
              </a:r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,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콘크리트공사</a:t>
              </a:r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)</a:t>
              </a:r>
              <a:endParaRPr lang="ko-KR" altLang="en-US" dirty="0">
                <a:latin typeface="+mj-lt"/>
                <a:ea typeface="Pretendard" panose="02000503000000020004" pitchFamily="50" charset="-127"/>
              </a:endParaRP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C476A2A-CD21-ECBC-1E72-58D8ABD65B37}"/>
              </a:ext>
            </a:extLst>
          </p:cNvPr>
          <p:cNvGrpSpPr/>
          <p:nvPr/>
        </p:nvGrpSpPr>
        <p:grpSpPr>
          <a:xfrm>
            <a:off x="-1" y="374134"/>
            <a:ext cx="6858001" cy="350469"/>
            <a:chOff x="-1" y="374134"/>
            <a:chExt cx="6858001" cy="350469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EFA71034-459A-BB96-EB0F-8A5C0301C11F}"/>
                </a:ext>
              </a:extLst>
            </p:cNvPr>
            <p:cNvSpPr/>
            <p:nvPr/>
          </p:nvSpPr>
          <p:spPr>
            <a:xfrm>
              <a:off x="766482" y="374134"/>
              <a:ext cx="6091518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156DB765-63AC-CB3A-5BBD-DCBCB343051B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969C985-922D-6AB3-D978-7AA74D410571}"/>
              </a:ext>
            </a:extLst>
          </p:cNvPr>
          <p:cNvSpPr txBox="1"/>
          <p:nvPr/>
        </p:nvSpPr>
        <p:spPr>
          <a:xfrm>
            <a:off x="769454" y="410868"/>
            <a:ext cx="1576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Ⅱ.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증빙서류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F126D7-9602-CA94-25CB-E4A7B8F8B1D0}"/>
              </a:ext>
            </a:extLst>
          </p:cNvPr>
          <p:cNvSpPr txBox="1"/>
          <p:nvPr/>
        </p:nvSpPr>
        <p:spPr>
          <a:xfrm>
            <a:off x="3529014" y="414795"/>
            <a:ext cx="2706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1-04.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 건설업등록증</a:t>
            </a:r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(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철근</a:t>
            </a:r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,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콘크리트공사</a:t>
            </a:r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)</a:t>
            </a:r>
            <a:endParaRPr lang="ko-KR" altLang="en-US" sz="1200" dirty="0">
              <a:latin typeface="+mj-lt"/>
              <a:ea typeface="Pretendard" panose="02000503000000020004" pitchFamily="50" charset="-127"/>
            </a:endParaRPr>
          </a:p>
        </p:txBody>
      </p:sp>
      <p:sp>
        <p:nvSpPr>
          <p:cNvPr id="15" name="Freeform 3">
            <a:extLst>
              <a:ext uri="{FF2B5EF4-FFF2-40B4-BE49-F238E27FC236}">
                <a16:creationId xmlns:a16="http://schemas.microsoft.com/office/drawing/2014/main" id="{A6F3EA9C-3A54-A2CC-69A9-6F9A08947A92}"/>
              </a:ext>
            </a:extLst>
          </p:cNvPr>
          <p:cNvSpPr/>
          <p:nvPr/>
        </p:nvSpPr>
        <p:spPr>
          <a:xfrm>
            <a:off x="-10520" y="9496731"/>
            <a:ext cx="6871576" cy="409269"/>
          </a:xfrm>
          <a:custGeom>
            <a:avLst/>
            <a:gdLst/>
            <a:ahLst/>
            <a:cxnLst/>
            <a:rect l="l" t="t" r="r" b="b"/>
            <a:pathLst>
              <a:path w="4521734" h="452173">
                <a:moveTo>
                  <a:pt x="0" y="0"/>
                </a:moveTo>
                <a:lnTo>
                  <a:pt x="4521734" y="0"/>
                </a:lnTo>
                <a:lnTo>
                  <a:pt x="4521734" y="452173"/>
                </a:lnTo>
                <a:lnTo>
                  <a:pt x="0" y="452173"/>
                </a:lnTo>
                <a:close/>
              </a:path>
            </a:pathLst>
          </a:custGeom>
          <a:solidFill>
            <a:srgbClr val="0070C0"/>
          </a:solidFill>
        </p:spPr>
      </p:sp>
    </p:spTree>
    <p:extLst>
      <p:ext uri="{BB962C8B-B14F-4D97-AF65-F5344CB8AC3E}">
        <p14:creationId xmlns:p14="http://schemas.microsoft.com/office/powerpoint/2010/main" val="4005946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개체 틀 7">
            <a:extLst>
              <a:ext uri="{FF2B5EF4-FFF2-40B4-BE49-F238E27FC236}">
                <a16:creationId xmlns:a16="http://schemas.microsoft.com/office/drawing/2014/main" id="{E9641991-CE42-4E4F-9803-7AA022541A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9" b="1769"/>
          <a:stretch/>
        </p:blipFill>
        <p:spPr>
          <a:xfrm>
            <a:off x="611401" y="1540472"/>
            <a:ext cx="5635198" cy="7683182"/>
          </a:xfr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34643028-1562-A92D-09C0-708461D0632F}"/>
              </a:ext>
            </a:extLst>
          </p:cNvPr>
          <p:cNvGrpSpPr/>
          <p:nvPr/>
        </p:nvGrpSpPr>
        <p:grpSpPr>
          <a:xfrm>
            <a:off x="-1" y="364702"/>
            <a:ext cx="7139220" cy="369332"/>
            <a:chOff x="-1" y="364702"/>
            <a:chExt cx="7139220" cy="369332"/>
          </a:xfrm>
        </p:grpSpPr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34CF8A7-6867-296B-0402-00A4DAF53CAD}"/>
                </a:ext>
              </a:extLst>
            </p:cNvPr>
            <p:cNvSpPr/>
            <p:nvPr/>
          </p:nvSpPr>
          <p:spPr>
            <a:xfrm>
              <a:off x="766482" y="374134"/>
              <a:ext cx="6091518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585B5CAE-DC49-DA61-C91B-478976D5817A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B34FC2F-B821-F5EF-5540-1C118DB067E4}"/>
                </a:ext>
              </a:extLst>
            </p:cNvPr>
            <p:cNvSpPr txBox="1"/>
            <p:nvPr/>
          </p:nvSpPr>
          <p:spPr>
            <a:xfrm>
              <a:off x="1047701" y="364702"/>
              <a:ext cx="1576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Ⅱ.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증빙서류 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FBFD8F4-E009-357E-F3B9-DE8F6277BA0A}"/>
                </a:ext>
              </a:extLst>
            </p:cNvPr>
            <p:cNvSpPr txBox="1"/>
            <p:nvPr/>
          </p:nvSpPr>
          <p:spPr>
            <a:xfrm>
              <a:off x="3169920" y="364702"/>
              <a:ext cx="3969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1-05.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 해양화물운송사업 등록증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CC1DDC04-4308-D3BF-8C88-95A4F880701D}"/>
              </a:ext>
            </a:extLst>
          </p:cNvPr>
          <p:cNvGrpSpPr/>
          <p:nvPr/>
        </p:nvGrpSpPr>
        <p:grpSpPr>
          <a:xfrm>
            <a:off x="-1" y="364702"/>
            <a:ext cx="7139220" cy="369332"/>
            <a:chOff x="-1" y="364702"/>
            <a:chExt cx="7139220" cy="369332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B98D4F67-B32B-15A2-EC36-0C9F4601C137}"/>
                </a:ext>
              </a:extLst>
            </p:cNvPr>
            <p:cNvSpPr/>
            <p:nvPr/>
          </p:nvSpPr>
          <p:spPr>
            <a:xfrm>
              <a:off x="766482" y="374134"/>
              <a:ext cx="6091518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EA2AC5AC-9812-A213-8EA0-66559679F302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C09F817-08CD-EA17-507C-C4ED42E5B64A}"/>
                </a:ext>
              </a:extLst>
            </p:cNvPr>
            <p:cNvSpPr txBox="1"/>
            <p:nvPr/>
          </p:nvSpPr>
          <p:spPr>
            <a:xfrm>
              <a:off x="3169920" y="364702"/>
              <a:ext cx="39692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dirty="0">
                <a:latin typeface="+mj-lt"/>
                <a:ea typeface="Pretendard" panose="02000503000000020004" pitchFamily="50" charset="-127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69AC976F-C540-9A05-86EA-7C43848FADA3}"/>
              </a:ext>
            </a:extLst>
          </p:cNvPr>
          <p:cNvSpPr txBox="1"/>
          <p:nvPr/>
        </p:nvSpPr>
        <p:spPr>
          <a:xfrm>
            <a:off x="769454" y="410868"/>
            <a:ext cx="1576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Ⅱ.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증빙서류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F124E67-1C1A-30DF-9200-E0F3752FC41A}"/>
              </a:ext>
            </a:extLst>
          </p:cNvPr>
          <p:cNvSpPr txBox="1"/>
          <p:nvPr/>
        </p:nvSpPr>
        <p:spPr>
          <a:xfrm>
            <a:off x="3529014" y="414795"/>
            <a:ext cx="2706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1-05.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 해양화물운송사업 등록증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A09C8C9C-247C-7373-C2E3-B52BF13D4DDA}"/>
              </a:ext>
            </a:extLst>
          </p:cNvPr>
          <p:cNvSpPr/>
          <p:nvPr/>
        </p:nvSpPr>
        <p:spPr>
          <a:xfrm>
            <a:off x="-10520" y="9496731"/>
            <a:ext cx="6871576" cy="409269"/>
          </a:xfrm>
          <a:custGeom>
            <a:avLst/>
            <a:gdLst/>
            <a:ahLst/>
            <a:cxnLst/>
            <a:rect l="l" t="t" r="r" b="b"/>
            <a:pathLst>
              <a:path w="4521734" h="452173">
                <a:moveTo>
                  <a:pt x="0" y="0"/>
                </a:moveTo>
                <a:lnTo>
                  <a:pt x="4521734" y="0"/>
                </a:lnTo>
                <a:lnTo>
                  <a:pt x="4521734" y="452173"/>
                </a:lnTo>
                <a:lnTo>
                  <a:pt x="0" y="452173"/>
                </a:lnTo>
                <a:close/>
              </a:path>
            </a:pathLst>
          </a:custGeom>
          <a:solidFill>
            <a:srgbClr val="0070C0"/>
          </a:solidFill>
        </p:spPr>
      </p:sp>
    </p:spTree>
    <p:extLst>
      <p:ext uri="{BB962C8B-B14F-4D97-AF65-F5344CB8AC3E}">
        <p14:creationId xmlns:p14="http://schemas.microsoft.com/office/powerpoint/2010/main" val="2615615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34643028-1562-A92D-09C0-708461D0632F}"/>
              </a:ext>
            </a:extLst>
          </p:cNvPr>
          <p:cNvGrpSpPr/>
          <p:nvPr/>
        </p:nvGrpSpPr>
        <p:grpSpPr>
          <a:xfrm>
            <a:off x="-1" y="364702"/>
            <a:ext cx="6858001" cy="369332"/>
            <a:chOff x="-1" y="364702"/>
            <a:chExt cx="6858001" cy="369332"/>
          </a:xfrm>
        </p:grpSpPr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34CF8A7-6867-296B-0402-00A4DAF53CAD}"/>
                </a:ext>
              </a:extLst>
            </p:cNvPr>
            <p:cNvSpPr/>
            <p:nvPr/>
          </p:nvSpPr>
          <p:spPr>
            <a:xfrm>
              <a:off x="766482" y="374134"/>
              <a:ext cx="6091518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585B5CAE-DC49-DA61-C91B-478976D5817A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B34FC2F-B821-F5EF-5540-1C118DB067E4}"/>
                </a:ext>
              </a:extLst>
            </p:cNvPr>
            <p:cNvSpPr txBox="1"/>
            <p:nvPr/>
          </p:nvSpPr>
          <p:spPr>
            <a:xfrm>
              <a:off x="1047701" y="364702"/>
              <a:ext cx="1576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Ⅱ.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증빙서류 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FBFD8F4-E009-357E-F3B9-DE8F6277BA0A}"/>
                </a:ext>
              </a:extLst>
            </p:cNvPr>
            <p:cNvSpPr txBox="1"/>
            <p:nvPr/>
          </p:nvSpPr>
          <p:spPr>
            <a:xfrm>
              <a:off x="4747260" y="364702"/>
              <a:ext cx="19090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2.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기술자 자격 현황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F84709DD-87E2-D58E-B11F-283BCA487A18}"/>
              </a:ext>
            </a:extLst>
          </p:cNvPr>
          <p:cNvGrpSpPr/>
          <p:nvPr/>
        </p:nvGrpSpPr>
        <p:grpSpPr>
          <a:xfrm>
            <a:off x="-1" y="374134"/>
            <a:ext cx="6858001" cy="350469"/>
            <a:chOff x="-1" y="374134"/>
            <a:chExt cx="6858001" cy="350469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872838B-B8E1-24D0-27CE-2DB1B2389024}"/>
                </a:ext>
              </a:extLst>
            </p:cNvPr>
            <p:cNvSpPr/>
            <p:nvPr/>
          </p:nvSpPr>
          <p:spPr>
            <a:xfrm>
              <a:off x="766482" y="374134"/>
              <a:ext cx="6091518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5396126C-A8D6-D912-44CA-11AD6AED9128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1D3B459B-E5E0-56E6-6F2F-D25CDBEF341E}"/>
              </a:ext>
            </a:extLst>
          </p:cNvPr>
          <p:cNvSpPr txBox="1"/>
          <p:nvPr/>
        </p:nvSpPr>
        <p:spPr>
          <a:xfrm>
            <a:off x="769454" y="410868"/>
            <a:ext cx="1576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Ⅱ.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증빙서류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49761B0-8496-E59F-B358-BB949A174264}"/>
              </a:ext>
            </a:extLst>
          </p:cNvPr>
          <p:cNvSpPr txBox="1"/>
          <p:nvPr/>
        </p:nvSpPr>
        <p:spPr>
          <a:xfrm>
            <a:off x="3529014" y="414795"/>
            <a:ext cx="2706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2.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기술자 자격 현황</a:t>
            </a:r>
          </a:p>
          <a:p>
            <a:pPr algn="r"/>
            <a:endParaRPr lang="ko-KR" altLang="en-US" sz="1200" dirty="0">
              <a:latin typeface="+mj-lt"/>
              <a:ea typeface="Pretendard" panose="02000503000000020004" pitchFamily="50" charset="-127"/>
            </a:endParaRPr>
          </a:p>
        </p:txBody>
      </p:sp>
      <p:graphicFrame>
        <p:nvGraphicFramePr>
          <p:cNvPr id="18" name="표 17">
            <a:extLst>
              <a:ext uri="{FF2B5EF4-FFF2-40B4-BE49-F238E27FC236}">
                <a16:creationId xmlns:a16="http://schemas.microsoft.com/office/drawing/2014/main" id="{C5F70903-50EB-47F6-7818-61C72FCC94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5625163"/>
              </p:ext>
            </p:extLst>
          </p:nvPr>
        </p:nvGraphicFramePr>
        <p:xfrm>
          <a:off x="697267" y="1448117"/>
          <a:ext cx="5382858" cy="7413934"/>
        </p:xfrm>
        <a:graphic>
          <a:graphicData uri="http://schemas.openxmlformats.org/drawingml/2006/table">
            <a:tbl>
              <a:tblPr/>
              <a:tblGrid>
                <a:gridCol w="507397">
                  <a:extLst>
                    <a:ext uri="{9D8B030D-6E8A-4147-A177-3AD203B41FA5}">
                      <a16:colId xmlns:a16="http://schemas.microsoft.com/office/drawing/2014/main" val="1468926048"/>
                    </a:ext>
                  </a:extLst>
                </a:gridCol>
                <a:gridCol w="1317826">
                  <a:extLst>
                    <a:ext uri="{9D8B030D-6E8A-4147-A177-3AD203B41FA5}">
                      <a16:colId xmlns:a16="http://schemas.microsoft.com/office/drawing/2014/main" val="829615167"/>
                    </a:ext>
                  </a:extLst>
                </a:gridCol>
                <a:gridCol w="1026248">
                  <a:extLst>
                    <a:ext uri="{9D8B030D-6E8A-4147-A177-3AD203B41FA5}">
                      <a16:colId xmlns:a16="http://schemas.microsoft.com/office/drawing/2014/main" val="1557521149"/>
                    </a:ext>
                  </a:extLst>
                </a:gridCol>
                <a:gridCol w="1284113">
                  <a:extLst>
                    <a:ext uri="{9D8B030D-6E8A-4147-A177-3AD203B41FA5}">
                      <a16:colId xmlns:a16="http://schemas.microsoft.com/office/drawing/2014/main" val="361663933"/>
                    </a:ext>
                  </a:extLst>
                </a:gridCol>
                <a:gridCol w="1247274">
                  <a:extLst>
                    <a:ext uri="{9D8B030D-6E8A-4147-A177-3AD203B41FA5}">
                      <a16:colId xmlns:a16="http://schemas.microsoft.com/office/drawing/2014/main" val="26098422"/>
                    </a:ext>
                  </a:extLst>
                </a:gridCol>
              </a:tblGrid>
              <a:tr h="3369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연번</a:t>
                      </a:r>
                      <a:endParaRPr lang="ko-KR" altLang="en-US" sz="900" kern="0" spc="0" dirty="0">
                        <a:solidFill>
                          <a:schemeClr val="bg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59485" marR="59485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기술자격 등급</a:t>
                      </a:r>
                      <a:endParaRPr lang="ko-KR" altLang="en-US" sz="900" kern="0" spc="0" dirty="0">
                        <a:solidFill>
                          <a:schemeClr val="bg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59485" marR="59485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성 명</a:t>
                      </a:r>
                      <a:endParaRPr lang="ko-KR" altLang="en-US" sz="900" kern="0" spc="0" dirty="0">
                        <a:solidFill>
                          <a:schemeClr val="bg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59485" marR="59485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생년월일</a:t>
                      </a:r>
                      <a:endParaRPr lang="ko-KR" altLang="en-US" sz="900" kern="0" spc="0" dirty="0">
                        <a:solidFill>
                          <a:schemeClr val="bg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59485" marR="59485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비 고</a:t>
                      </a:r>
                      <a:endParaRPr lang="ko-KR" altLang="en-US" sz="900" kern="0" spc="0" dirty="0">
                        <a:solidFill>
                          <a:schemeClr val="bg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59485" marR="59485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700942"/>
                  </a:ext>
                </a:extLst>
              </a:tr>
              <a:tr h="3369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59485" marR="59485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토목분야 특급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손 제 민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1959. 01. 20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1501793"/>
                  </a:ext>
                </a:extLst>
              </a:tr>
              <a:tr h="3369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59485" marR="59485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토목분야 특급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김 종 하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59485" marR="59485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1959. 09. 10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6374806"/>
                  </a:ext>
                </a:extLst>
              </a:tr>
              <a:tr h="3369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3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59485" marR="59485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토목분야 특급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김 태 균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1961. 01. 03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894427"/>
                  </a:ext>
                </a:extLst>
              </a:tr>
              <a:tr h="3369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4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59485" marR="59485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토목분야 고급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정 준 길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59485" marR="59485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1964. 01. 11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8419373"/>
                  </a:ext>
                </a:extLst>
              </a:tr>
              <a:tr h="3369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5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59485" marR="59485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토목분야 고급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최 한 석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59485" marR="59485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1950. 11. 16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6655254"/>
                  </a:ext>
                </a:extLst>
              </a:tr>
              <a:tr h="3369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6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59485" marR="59485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토목분야 고급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김 선 태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1965. 09. 27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12101"/>
                  </a:ext>
                </a:extLst>
              </a:tr>
              <a:tr h="3369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7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59485" marR="59485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잠수기능사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김 회 철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1970. 05. 15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6754902"/>
                  </a:ext>
                </a:extLst>
              </a:tr>
              <a:tr h="3369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8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59485" marR="59485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토목분야 중급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윤 광 현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59485" marR="59485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1959. 08. 04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306313"/>
                  </a:ext>
                </a:extLst>
              </a:tr>
              <a:tr h="3369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9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59485" marR="59485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토목분야 중급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홍 연 근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1972. 04. 15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6174117"/>
                  </a:ext>
                </a:extLst>
              </a:tr>
              <a:tr h="3369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59485" marR="59485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토목분야 중급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김 창 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1963. 01. 17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7255902"/>
                  </a:ext>
                </a:extLst>
              </a:tr>
              <a:tr h="3369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11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59485" marR="59485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토목분야 중급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이 강 훈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1974. 10. 27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6018884"/>
                  </a:ext>
                </a:extLst>
              </a:tr>
              <a:tr h="3369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12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59485" marR="59485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토목분야 중급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조 문 규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1962. 02. 25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9155414"/>
                  </a:ext>
                </a:extLst>
              </a:tr>
              <a:tr h="3369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13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59485" marR="59485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토목분야 중급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김 재 명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1960. 08. 15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1420613"/>
                  </a:ext>
                </a:extLst>
              </a:tr>
              <a:tr h="3369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14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59485" marR="59485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토목분야 초급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김 은 실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59485" marR="59485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1965. 06. 18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981771"/>
                  </a:ext>
                </a:extLst>
              </a:tr>
              <a:tr h="336997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15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토목분야 초급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윤 한 원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1987. 05. 27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6108828"/>
                  </a:ext>
                </a:extLst>
              </a:tr>
              <a:tr h="336997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16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토목분야 초급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박 민 석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1979. 03. 22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7809297"/>
                  </a:ext>
                </a:extLst>
              </a:tr>
              <a:tr h="336997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17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토목분야 초급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양 영 희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1971. 08. 15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5743150"/>
                  </a:ext>
                </a:extLst>
              </a:tr>
              <a:tr h="336997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18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토목분야 초급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최 승 철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1975. 12. 10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092032"/>
                  </a:ext>
                </a:extLst>
              </a:tr>
              <a:tr h="336997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19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토목분야 초급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김 문 석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1959. 09. 13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8031113"/>
                  </a:ext>
                </a:extLst>
              </a:tr>
              <a:tr h="336997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토목분야 초급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강 해 식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1960. 03. 01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161129"/>
                  </a:ext>
                </a:extLst>
              </a:tr>
              <a:tr h="336997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21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토목분야 초급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홍 성 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1971. 03. 12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83979" marR="83979" marT="41990" marB="4199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92666"/>
                  </a:ext>
                </a:extLst>
              </a:tr>
            </a:tbl>
          </a:graphicData>
        </a:graphic>
      </p:graphicFrame>
      <p:sp>
        <p:nvSpPr>
          <p:cNvPr id="3" name="Freeform 3">
            <a:extLst>
              <a:ext uri="{FF2B5EF4-FFF2-40B4-BE49-F238E27FC236}">
                <a16:creationId xmlns:a16="http://schemas.microsoft.com/office/drawing/2014/main" id="{8B3D8F9B-E85B-8218-14D7-FE5DDE1481CB}"/>
              </a:ext>
            </a:extLst>
          </p:cNvPr>
          <p:cNvSpPr/>
          <p:nvPr/>
        </p:nvSpPr>
        <p:spPr>
          <a:xfrm>
            <a:off x="-10520" y="9496731"/>
            <a:ext cx="6871576" cy="409269"/>
          </a:xfrm>
          <a:custGeom>
            <a:avLst/>
            <a:gdLst/>
            <a:ahLst/>
            <a:cxnLst/>
            <a:rect l="l" t="t" r="r" b="b"/>
            <a:pathLst>
              <a:path w="4521734" h="452173">
                <a:moveTo>
                  <a:pt x="0" y="0"/>
                </a:moveTo>
                <a:lnTo>
                  <a:pt x="4521734" y="0"/>
                </a:lnTo>
                <a:lnTo>
                  <a:pt x="4521734" y="452173"/>
                </a:lnTo>
                <a:lnTo>
                  <a:pt x="0" y="452173"/>
                </a:lnTo>
                <a:close/>
              </a:path>
            </a:pathLst>
          </a:custGeom>
          <a:solidFill>
            <a:srgbClr val="0070C0"/>
          </a:solidFill>
        </p:spPr>
      </p:sp>
    </p:spTree>
    <p:extLst>
      <p:ext uri="{BB962C8B-B14F-4D97-AF65-F5344CB8AC3E}">
        <p14:creationId xmlns:p14="http://schemas.microsoft.com/office/powerpoint/2010/main" val="9720750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D7DD60BB-2322-4208-9737-33FF3BF8E9E7}"/>
              </a:ext>
            </a:extLst>
          </p:cNvPr>
          <p:cNvSpPr txBox="1"/>
          <p:nvPr/>
        </p:nvSpPr>
        <p:spPr>
          <a:xfrm>
            <a:off x="4628273" y="6630985"/>
            <a:ext cx="24220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chemeClr val="bg1">
                    <a:lumMod val="7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APPLICATION</a:t>
            </a:r>
          </a:p>
          <a:p>
            <a:r>
              <a:rPr lang="en-US" altLang="ko-KR" dirty="0">
                <a:solidFill>
                  <a:schemeClr val="bg1">
                    <a:lumMod val="7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FOR</a:t>
            </a:r>
          </a:p>
          <a:p>
            <a:r>
              <a:rPr lang="en-US" altLang="ko-KR" dirty="0">
                <a:solidFill>
                  <a:schemeClr val="bg1">
                    <a:lumMod val="7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NOMINATION</a:t>
            </a:r>
            <a:endParaRPr lang="ko-KR" altLang="en-US" dirty="0">
              <a:solidFill>
                <a:schemeClr val="bg1">
                  <a:lumMod val="75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6F345ACB-BA70-4279-80C6-4C8B2D07CA72}"/>
              </a:ext>
            </a:extLst>
          </p:cNvPr>
          <p:cNvGrpSpPr/>
          <p:nvPr/>
        </p:nvGrpSpPr>
        <p:grpSpPr>
          <a:xfrm>
            <a:off x="4724998" y="4471480"/>
            <a:ext cx="544788" cy="384662"/>
            <a:chOff x="5054225" y="2489200"/>
            <a:chExt cx="966787" cy="682625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10" name="Freeform 32">
              <a:extLst>
                <a:ext uri="{FF2B5EF4-FFF2-40B4-BE49-F238E27FC236}">
                  <a16:creationId xmlns:a16="http://schemas.microsoft.com/office/drawing/2014/main" id="{E725828B-512F-4BB7-841F-0ACF441BE1D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4225" y="2647950"/>
              <a:ext cx="192087" cy="209550"/>
            </a:xfrm>
            <a:custGeom>
              <a:avLst/>
              <a:gdLst>
                <a:gd name="T0" fmla="*/ 163 w 178"/>
                <a:gd name="T1" fmla="*/ 194 h 194"/>
                <a:gd name="T2" fmla="*/ 149 w 178"/>
                <a:gd name="T3" fmla="*/ 183 h 194"/>
                <a:gd name="T4" fmla="*/ 146 w 178"/>
                <a:gd name="T5" fmla="*/ 167 h 194"/>
                <a:gd name="T6" fmla="*/ 5 w 178"/>
                <a:gd name="T7" fmla="*/ 25 h 194"/>
                <a:gd name="T8" fmla="*/ 5 w 178"/>
                <a:gd name="T9" fmla="*/ 5 h 194"/>
                <a:gd name="T10" fmla="*/ 25 w 178"/>
                <a:gd name="T11" fmla="*/ 5 h 194"/>
                <a:gd name="T12" fmla="*/ 169 w 178"/>
                <a:gd name="T13" fmla="*/ 150 h 194"/>
                <a:gd name="T14" fmla="*/ 173 w 178"/>
                <a:gd name="T15" fmla="*/ 157 h 194"/>
                <a:gd name="T16" fmla="*/ 177 w 178"/>
                <a:gd name="T17" fmla="*/ 177 h 194"/>
                <a:gd name="T18" fmla="*/ 166 w 178"/>
                <a:gd name="T19" fmla="*/ 194 h 194"/>
                <a:gd name="T20" fmla="*/ 163 w 178"/>
                <a:gd name="T21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194">
                  <a:moveTo>
                    <a:pt x="163" y="194"/>
                  </a:moveTo>
                  <a:cubicBezTo>
                    <a:pt x="156" y="194"/>
                    <a:pt x="151" y="189"/>
                    <a:pt x="149" y="183"/>
                  </a:cubicBezTo>
                  <a:cubicBezTo>
                    <a:pt x="146" y="167"/>
                    <a:pt x="146" y="167"/>
                    <a:pt x="146" y="167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0" y="19"/>
                    <a:pt x="0" y="11"/>
                    <a:pt x="5" y="5"/>
                  </a:cubicBezTo>
                  <a:cubicBezTo>
                    <a:pt x="11" y="0"/>
                    <a:pt x="19" y="0"/>
                    <a:pt x="25" y="5"/>
                  </a:cubicBezTo>
                  <a:cubicBezTo>
                    <a:pt x="169" y="150"/>
                    <a:pt x="169" y="150"/>
                    <a:pt x="169" y="150"/>
                  </a:cubicBezTo>
                  <a:cubicBezTo>
                    <a:pt x="171" y="152"/>
                    <a:pt x="172" y="155"/>
                    <a:pt x="173" y="157"/>
                  </a:cubicBezTo>
                  <a:cubicBezTo>
                    <a:pt x="177" y="177"/>
                    <a:pt x="177" y="177"/>
                    <a:pt x="177" y="177"/>
                  </a:cubicBezTo>
                  <a:cubicBezTo>
                    <a:pt x="178" y="185"/>
                    <a:pt x="173" y="192"/>
                    <a:pt x="166" y="194"/>
                  </a:cubicBezTo>
                  <a:cubicBezTo>
                    <a:pt x="165" y="194"/>
                    <a:pt x="164" y="194"/>
                    <a:pt x="163" y="1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11" name="Freeform 33">
              <a:extLst>
                <a:ext uri="{FF2B5EF4-FFF2-40B4-BE49-F238E27FC236}">
                  <a16:creationId xmlns:a16="http://schemas.microsoft.com/office/drawing/2014/main" id="{766C6C9F-4FBA-460D-BC2D-FE449B9F06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9638" y="2751138"/>
              <a:ext cx="665162" cy="420687"/>
            </a:xfrm>
            <a:custGeom>
              <a:avLst/>
              <a:gdLst>
                <a:gd name="T0" fmla="*/ 211 w 617"/>
                <a:gd name="T1" fmla="*/ 375 h 389"/>
                <a:gd name="T2" fmla="*/ 198 w 617"/>
                <a:gd name="T3" fmla="*/ 341 h 389"/>
                <a:gd name="T4" fmla="*/ 147 w 617"/>
                <a:gd name="T5" fmla="*/ 327 h 389"/>
                <a:gd name="T6" fmla="*/ 126 w 617"/>
                <a:gd name="T7" fmla="*/ 283 h 389"/>
                <a:gd name="T8" fmla="*/ 68 w 617"/>
                <a:gd name="T9" fmla="*/ 232 h 389"/>
                <a:gd name="T10" fmla="*/ 67 w 617"/>
                <a:gd name="T11" fmla="*/ 229 h 389"/>
                <a:gd name="T12" fmla="*/ 42 w 617"/>
                <a:gd name="T13" fmla="*/ 124 h 389"/>
                <a:gd name="T14" fmla="*/ 62 w 617"/>
                <a:gd name="T15" fmla="*/ 144 h 389"/>
                <a:gd name="T16" fmla="*/ 67 w 617"/>
                <a:gd name="T17" fmla="*/ 201 h 389"/>
                <a:gd name="T18" fmla="*/ 90 w 617"/>
                <a:gd name="T19" fmla="*/ 189 h 389"/>
                <a:gd name="T20" fmla="*/ 109 w 617"/>
                <a:gd name="T21" fmla="*/ 210 h 389"/>
                <a:gd name="T22" fmla="*/ 96 w 617"/>
                <a:gd name="T23" fmla="*/ 231 h 389"/>
                <a:gd name="T24" fmla="*/ 141 w 617"/>
                <a:gd name="T25" fmla="*/ 250 h 389"/>
                <a:gd name="T26" fmla="*/ 164 w 617"/>
                <a:gd name="T27" fmla="*/ 247 h 389"/>
                <a:gd name="T28" fmla="*/ 160 w 617"/>
                <a:gd name="T29" fmla="*/ 271 h 389"/>
                <a:gd name="T30" fmla="*/ 165 w 617"/>
                <a:gd name="T31" fmla="*/ 305 h 389"/>
                <a:gd name="T32" fmla="*/ 207 w 617"/>
                <a:gd name="T33" fmla="*/ 302 h 389"/>
                <a:gd name="T34" fmla="*/ 231 w 617"/>
                <a:gd name="T35" fmla="*/ 316 h 389"/>
                <a:gd name="T36" fmla="*/ 284 w 617"/>
                <a:gd name="T37" fmla="*/ 342 h 389"/>
                <a:gd name="T38" fmla="*/ 337 w 617"/>
                <a:gd name="T39" fmla="*/ 309 h 389"/>
                <a:gd name="T40" fmla="*/ 385 w 617"/>
                <a:gd name="T41" fmla="*/ 277 h 389"/>
                <a:gd name="T42" fmla="*/ 406 w 617"/>
                <a:gd name="T43" fmla="*/ 258 h 389"/>
                <a:gd name="T44" fmla="*/ 448 w 617"/>
                <a:gd name="T45" fmla="*/ 240 h 389"/>
                <a:gd name="T46" fmla="*/ 447 w 617"/>
                <a:gd name="T47" fmla="*/ 216 h 389"/>
                <a:gd name="T48" fmla="*/ 470 w 617"/>
                <a:gd name="T49" fmla="*/ 222 h 389"/>
                <a:gd name="T50" fmla="*/ 516 w 617"/>
                <a:gd name="T51" fmla="*/ 235 h 389"/>
                <a:gd name="T52" fmla="*/ 513 w 617"/>
                <a:gd name="T53" fmla="*/ 161 h 389"/>
                <a:gd name="T54" fmla="*/ 579 w 617"/>
                <a:gd name="T55" fmla="*/ 170 h 389"/>
                <a:gd name="T56" fmla="*/ 573 w 617"/>
                <a:gd name="T57" fmla="*/ 119 h 389"/>
                <a:gd name="T58" fmla="*/ 479 w 617"/>
                <a:gd name="T59" fmla="*/ 25 h 389"/>
                <a:gd name="T60" fmla="*/ 499 w 617"/>
                <a:gd name="T61" fmla="*/ 5 h 389"/>
                <a:gd name="T62" fmla="*/ 616 w 617"/>
                <a:gd name="T63" fmla="*/ 148 h 389"/>
                <a:gd name="T64" fmla="*/ 553 w 617"/>
                <a:gd name="T65" fmla="*/ 203 h 389"/>
                <a:gd name="T66" fmla="*/ 500 w 617"/>
                <a:gd name="T67" fmla="*/ 269 h 389"/>
                <a:gd name="T68" fmla="*/ 477 w 617"/>
                <a:gd name="T69" fmla="*/ 300 h 389"/>
                <a:gd name="T70" fmla="*/ 429 w 617"/>
                <a:gd name="T71" fmla="*/ 307 h 389"/>
                <a:gd name="T72" fmla="*/ 329 w 617"/>
                <a:gd name="T73" fmla="*/ 338 h 389"/>
                <a:gd name="T74" fmla="*/ 303 w 617"/>
                <a:gd name="T75" fmla="*/ 362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7" h="389">
                  <a:moveTo>
                    <a:pt x="245" y="389"/>
                  </a:moveTo>
                  <a:cubicBezTo>
                    <a:pt x="233" y="389"/>
                    <a:pt x="221" y="385"/>
                    <a:pt x="211" y="375"/>
                  </a:cubicBezTo>
                  <a:cubicBezTo>
                    <a:pt x="211" y="375"/>
                    <a:pt x="210" y="374"/>
                    <a:pt x="210" y="374"/>
                  </a:cubicBezTo>
                  <a:cubicBezTo>
                    <a:pt x="210" y="373"/>
                    <a:pt x="199" y="360"/>
                    <a:pt x="198" y="341"/>
                  </a:cubicBezTo>
                  <a:cubicBezTo>
                    <a:pt x="196" y="341"/>
                    <a:pt x="193" y="342"/>
                    <a:pt x="191" y="342"/>
                  </a:cubicBezTo>
                  <a:cubicBezTo>
                    <a:pt x="176" y="344"/>
                    <a:pt x="161" y="339"/>
                    <a:pt x="147" y="327"/>
                  </a:cubicBezTo>
                  <a:cubicBezTo>
                    <a:pt x="133" y="314"/>
                    <a:pt x="125" y="300"/>
                    <a:pt x="125" y="285"/>
                  </a:cubicBezTo>
                  <a:cubicBezTo>
                    <a:pt x="125" y="285"/>
                    <a:pt x="126" y="284"/>
                    <a:pt x="126" y="283"/>
                  </a:cubicBezTo>
                  <a:cubicBezTo>
                    <a:pt x="114" y="283"/>
                    <a:pt x="102" y="279"/>
                    <a:pt x="88" y="268"/>
                  </a:cubicBezTo>
                  <a:cubicBezTo>
                    <a:pt x="72" y="255"/>
                    <a:pt x="69" y="241"/>
                    <a:pt x="68" y="232"/>
                  </a:cubicBezTo>
                  <a:cubicBezTo>
                    <a:pt x="68" y="231"/>
                    <a:pt x="68" y="230"/>
                    <a:pt x="68" y="229"/>
                  </a:cubicBezTo>
                  <a:cubicBezTo>
                    <a:pt x="68" y="229"/>
                    <a:pt x="67" y="229"/>
                    <a:pt x="67" y="229"/>
                  </a:cubicBezTo>
                  <a:cubicBezTo>
                    <a:pt x="57" y="229"/>
                    <a:pt x="42" y="225"/>
                    <a:pt x="28" y="209"/>
                  </a:cubicBezTo>
                  <a:cubicBezTo>
                    <a:pt x="0" y="179"/>
                    <a:pt x="25" y="140"/>
                    <a:pt x="42" y="124"/>
                  </a:cubicBezTo>
                  <a:cubicBezTo>
                    <a:pt x="48" y="119"/>
                    <a:pt x="57" y="119"/>
                    <a:pt x="62" y="124"/>
                  </a:cubicBezTo>
                  <a:cubicBezTo>
                    <a:pt x="67" y="130"/>
                    <a:pt x="67" y="139"/>
                    <a:pt x="62" y="144"/>
                  </a:cubicBezTo>
                  <a:cubicBezTo>
                    <a:pt x="61" y="144"/>
                    <a:pt x="32" y="173"/>
                    <a:pt x="48" y="190"/>
                  </a:cubicBezTo>
                  <a:cubicBezTo>
                    <a:pt x="54" y="197"/>
                    <a:pt x="60" y="201"/>
                    <a:pt x="67" y="201"/>
                  </a:cubicBezTo>
                  <a:cubicBezTo>
                    <a:pt x="75" y="201"/>
                    <a:pt x="83" y="196"/>
                    <a:pt x="87" y="192"/>
                  </a:cubicBezTo>
                  <a:cubicBezTo>
                    <a:pt x="88" y="191"/>
                    <a:pt x="90" y="190"/>
                    <a:pt x="90" y="189"/>
                  </a:cubicBezTo>
                  <a:cubicBezTo>
                    <a:pt x="96" y="185"/>
                    <a:pt x="104" y="185"/>
                    <a:pt x="109" y="190"/>
                  </a:cubicBezTo>
                  <a:cubicBezTo>
                    <a:pt x="114" y="196"/>
                    <a:pt x="114" y="204"/>
                    <a:pt x="109" y="210"/>
                  </a:cubicBezTo>
                  <a:cubicBezTo>
                    <a:pt x="109" y="210"/>
                    <a:pt x="108" y="211"/>
                    <a:pt x="106" y="213"/>
                  </a:cubicBezTo>
                  <a:cubicBezTo>
                    <a:pt x="102" y="217"/>
                    <a:pt x="96" y="224"/>
                    <a:pt x="96" y="231"/>
                  </a:cubicBezTo>
                  <a:cubicBezTo>
                    <a:pt x="96" y="233"/>
                    <a:pt x="97" y="239"/>
                    <a:pt x="106" y="246"/>
                  </a:cubicBezTo>
                  <a:cubicBezTo>
                    <a:pt x="123" y="260"/>
                    <a:pt x="135" y="255"/>
                    <a:pt x="141" y="250"/>
                  </a:cubicBezTo>
                  <a:cubicBezTo>
                    <a:pt x="143" y="248"/>
                    <a:pt x="145" y="247"/>
                    <a:pt x="145" y="246"/>
                  </a:cubicBezTo>
                  <a:cubicBezTo>
                    <a:pt x="151" y="242"/>
                    <a:pt x="159" y="242"/>
                    <a:pt x="164" y="247"/>
                  </a:cubicBezTo>
                  <a:cubicBezTo>
                    <a:pt x="169" y="252"/>
                    <a:pt x="169" y="261"/>
                    <a:pt x="165" y="266"/>
                  </a:cubicBezTo>
                  <a:cubicBezTo>
                    <a:pt x="163" y="268"/>
                    <a:pt x="162" y="269"/>
                    <a:pt x="160" y="271"/>
                  </a:cubicBezTo>
                  <a:cubicBezTo>
                    <a:pt x="157" y="274"/>
                    <a:pt x="153" y="280"/>
                    <a:pt x="153" y="286"/>
                  </a:cubicBezTo>
                  <a:cubicBezTo>
                    <a:pt x="153" y="292"/>
                    <a:pt x="157" y="299"/>
                    <a:pt x="165" y="305"/>
                  </a:cubicBezTo>
                  <a:cubicBezTo>
                    <a:pt x="173" y="312"/>
                    <a:pt x="180" y="315"/>
                    <a:pt x="187" y="314"/>
                  </a:cubicBezTo>
                  <a:cubicBezTo>
                    <a:pt x="198" y="313"/>
                    <a:pt x="207" y="302"/>
                    <a:pt x="207" y="302"/>
                  </a:cubicBezTo>
                  <a:cubicBezTo>
                    <a:pt x="211" y="296"/>
                    <a:pt x="219" y="294"/>
                    <a:pt x="225" y="298"/>
                  </a:cubicBezTo>
                  <a:cubicBezTo>
                    <a:pt x="231" y="302"/>
                    <a:pt x="234" y="310"/>
                    <a:pt x="231" y="316"/>
                  </a:cubicBezTo>
                  <a:cubicBezTo>
                    <a:pt x="220" y="337"/>
                    <a:pt x="229" y="353"/>
                    <a:pt x="232" y="356"/>
                  </a:cubicBezTo>
                  <a:cubicBezTo>
                    <a:pt x="249" y="372"/>
                    <a:pt x="282" y="344"/>
                    <a:pt x="284" y="342"/>
                  </a:cubicBezTo>
                  <a:cubicBezTo>
                    <a:pt x="318" y="309"/>
                    <a:pt x="318" y="309"/>
                    <a:pt x="318" y="309"/>
                  </a:cubicBezTo>
                  <a:cubicBezTo>
                    <a:pt x="324" y="304"/>
                    <a:pt x="332" y="304"/>
                    <a:pt x="337" y="309"/>
                  </a:cubicBezTo>
                  <a:cubicBezTo>
                    <a:pt x="338" y="309"/>
                    <a:pt x="378" y="344"/>
                    <a:pt x="395" y="327"/>
                  </a:cubicBezTo>
                  <a:cubicBezTo>
                    <a:pt x="413" y="310"/>
                    <a:pt x="386" y="277"/>
                    <a:pt x="385" y="277"/>
                  </a:cubicBezTo>
                  <a:cubicBezTo>
                    <a:pt x="380" y="271"/>
                    <a:pt x="381" y="263"/>
                    <a:pt x="387" y="258"/>
                  </a:cubicBezTo>
                  <a:cubicBezTo>
                    <a:pt x="392" y="253"/>
                    <a:pt x="401" y="253"/>
                    <a:pt x="406" y="258"/>
                  </a:cubicBezTo>
                  <a:cubicBezTo>
                    <a:pt x="414" y="266"/>
                    <a:pt x="444" y="293"/>
                    <a:pt x="457" y="280"/>
                  </a:cubicBezTo>
                  <a:cubicBezTo>
                    <a:pt x="469" y="268"/>
                    <a:pt x="455" y="247"/>
                    <a:pt x="448" y="240"/>
                  </a:cubicBezTo>
                  <a:cubicBezTo>
                    <a:pt x="447" y="238"/>
                    <a:pt x="446" y="236"/>
                    <a:pt x="445" y="236"/>
                  </a:cubicBezTo>
                  <a:cubicBezTo>
                    <a:pt x="440" y="230"/>
                    <a:pt x="441" y="221"/>
                    <a:pt x="447" y="216"/>
                  </a:cubicBezTo>
                  <a:cubicBezTo>
                    <a:pt x="452" y="212"/>
                    <a:pt x="461" y="212"/>
                    <a:pt x="466" y="217"/>
                  </a:cubicBezTo>
                  <a:cubicBezTo>
                    <a:pt x="467" y="219"/>
                    <a:pt x="469" y="220"/>
                    <a:pt x="470" y="222"/>
                  </a:cubicBezTo>
                  <a:cubicBezTo>
                    <a:pt x="477" y="229"/>
                    <a:pt x="490" y="241"/>
                    <a:pt x="502" y="241"/>
                  </a:cubicBezTo>
                  <a:cubicBezTo>
                    <a:pt x="505" y="241"/>
                    <a:pt x="510" y="241"/>
                    <a:pt x="516" y="235"/>
                  </a:cubicBezTo>
                  <a:cubicBezTo>
                    <a:pt x="539" y="213"/>
                    <a:pt x="513" y="181"/>
                    <a:pt x="512" y="180"/>
                  </a:cubicBezTo>
                  <a:cubicBezTo>
                    <a:pt x="508" y="174"/>
                    <a:pt x="508" y="166"/>
                    <a:pt x="513" y="161"/>
                  </a:cubicBezTo>
                  <a:cubicBezTo>
                    <a:pt x="519" y="156"/>
                    <a:pt x="527" y="156"/>
                    <a:pt x="533" y="161"/>
                  </a:cubicBezTo>
                  <a:cubicBezTo>
                    <a:pt x="533" y="161"/>
                    <a:pt x="563" y="188"/>
                    <a:pt x="579" y="170"/>
                  </a:cubicBezTo>
                  <a:cubicBezTo>
                    <a:pt x="588" y="160"/>
                    <a:pt x="591" y="150"/>
                    <a:pt x="586" y="137"/>
                  </a:cubicBezTo>
                  <a:cubicBezTo>
                    <a:pt x="581" y="127"/>
                    <a:pt x="574" y="119"/>
                    <a:pt x="573" y="119"/>
                  </a:cubicBezTo>
                  <a:cubicBezTo>
                    <a:pt x="573" y="119"/>
                    <a:pt x="573" y="119"/>
                    <a:pt x="573" y="119"/>
                  </a:cubicBezTo>
                  <a:cubicBezTo>
                    <a:pt x="479" y="25"/>
                    <a:pt x="479" y="25"/>
                    <a:pt x="479" y="25"/>
                  </a:cubicBezTo>
                  <a:cubicBezTo>
                    <a:pt x="474" y="19"/>
                    <a:pt x="474" y="11"/>
                    <a:pt x="479" y="5"/>
                  </a:cubicBezTo>
                  <a:cubicBezTo>
                    <a:pt x="485" y="0"/>
                    <a:pt x="493" y="0"/>
                    <a:pt x="499" y="5"/>
                  </a:cubicBezTo>
                  <a:cubicBezTo>
                    <a:pt x="593" y="99"/>
                    <a:pt x="593" y="99"/>
                    <a:pt x="593" y="99"/>
                  </a:cubicBezTo>
                  <a:cubicBezTo>
                    <a:pt x="596" y="102"/>
                    <a:pt x="615" y="121"/>
                    <a:pt x="616" y="148"/>
                  </a:cubicBezTo>
                  <a:cubicBezTo>
                    <a:pt x="617" y="163"/>
                    <a:pt x="611" y="177"/>
                    <a:pt x="599" y="190"/>
                  </a:cubicBezTo>
                  <a:cubicBezTo>
                    <a:pt x="585" y="205"/>
                    <a:pt x="568" y="207"/>
                    <a:pt x="553" y="203"/>
                  </a:cubicBezTo>
                  <a:cubicBezTo>
                    <a:pt x="555" y="220"/>
                    <a:pt x="552" y="239"/>
                    <a:pt x="536" y="255"/>
                  </a:cubicBezTo>
                  <a:cubicBezTo>
                    <a:pt x="526" y="265"/>
                    <a:pt x="513" y="270"/>
                    <a:pt x="500" y="269"/>
                  </a:cubicBezTo>
                  <a:cubicBezTo>
                    <a:pt x="497" y="269"/>
                    <a:pt x="493" y="268"/>
                    <a:pt x="490" y="267"/>
                  </a:cubicBezTo>
                  <a:cubicBezTo>
                    <a:pt x="490" y="279"/>
                    <a:pt x="487" y="290"/>
                    <a:pt x="477" y="300"/>
                  </a:cubicBezTo>
                  <a:cubicBezTo>
                    <a:pt x="469" y="308"/>
                    <a:pt x="459" y="312"/>
                    <a:pt x="448" y="311"/>
                  </a:cubicBezTo>
                  <a:cubicBezTo>
                    <a:pt x="441" y="311"/>
                    <a:pt x="435" y="310"/>
                    <a:pt x="429" y="307"/>
                  </a:cubicBezTo>
                  <a:cubicBezTo>
                    <a:pt x="430" y="321"/>
                    <a:pt x="427" y="335"/>
                    <a:pt x="415" y="347"/>
                  </a:cubicBezTo>
                  <a:cubicBezTo>
                    <a:pt x="390" y="372"/>
                    <a:pt x="353" y="356"/>
                    <a:pt x="329" y="338"/>
                  </a:cubicBezTo>
                  <a:cubicBezTo>
                    <a:pt x="304" y="362"/>
                    <a:pt x="304" y="362"/>
                    <a:pt x="304" y="362"/>
                  </a:cubicBezTo>
                  <a:cubicBezTo>
                    <a:pt x="304" y="362"/>
                    <a:pt x="304" y="362"/>
                    <a:pt x="303" y="362"/>
                  </a:cubicBezTo>
                  <a:cubicBezTo>
                    <a:pt x="290" y="375"/>
                    <a:pt x="267" y="389"/>
                    <a:pt x="245" y="3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12" name="Freeform 34">
              <a:extLst>
                <a:ext uri="{FF2B5EF4-FFF2-40B4-BE49-F238E27FC236}">
                  <a16:creationId xmlns:a16="http://schemas.microsoft.com/office/drawing/2014/main" id="{A5220D27-855B-4EB2-A619-975D01003B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5700" y="2490788"/>
              <a:ext cx="436562" cy="322262"/>
            </a:xfrm>
            <a:custGeom>
              <a:avLst/>
              <a:gdLst>
                <a:gd name="T0" fmla="*/ 70 w 405"/>
                <a:gd name="T1" fmla="*/ 298 h 298"/>
                <a:gd name="T2" fmla="*/ 29 w 405"/>
                <a:gd name="T3" fmla="*/ 281 h 298"/>
                <a:gd name="T4" fmla="*/ 25 w 405"/>
                <a:gd name="T5" fmla="*/ 197 h 298"/>
                <a:gd name="T6" fmla="*/ 26 w 405"/>
                <a:gd name="T7" fmla="*/ 195 h 298"/>
                <a:gd name="T8" fmla="*/ 77 w 405"/>
                <a:gd name="T9" fmla="*/ 144 h 298"/>
                <a:gd name="T10" fmla="*/ 282 w 405"/>
                <a:gd name="T11" fmla="*/ 104 h 298"/>
                <a:gd name="T12" fmla="*/ 380 w 405"/>
                <a:gd name="T13" fmla="*/ 5 h 298"/>
                <a:gd name="T14" fmla="*/ 400 w 405"/>
                <a:gd name="T15" fmla="*/ 5 h 298"/>
                <a:gd name="T16" fmla="*/ 400 w 405"/>
                <a:gd name="T17" fmla="*/ 25 h 298"/>
                <a:gd name="T18" fmla="*/ 294 w 405"/>
                <a:gd name="T19" fmla="*/ 132 h 298"/>
                <a:gd name="T20" fmla="*/ 275 w 405"/>
                <a:gd name="T21" fmla="*/ 133 h 298"/>
                <a:gd name="T22" fmla="*/ 98 w 405"/>
                <a:gd name="T23" fmla="*/ 163 h 298"/>
                <a:gd name="T24" fmla="*/ 97 w 405"/>
                <a:gd name="T25" fmla="*/ 164 h 298"/>
                <a:gd name="T26" fmla="*/ 47 w 405"/>
                <a:gd name="T27" fmla="*/ 214 h 298"/>
                <a:gd name="T28" fmla="*/ 49 w 405"/>
                <a:gd name="T29" fmla="*/ 261 h 298"/>
                <a:gd name="T30" fmla="*/ 102 w 405"/>
                <a:gd name="T31" fmla="*/ 260 h 298"/>
                <a:gd name="T32" fmla="*/ 144 w 405"/>
                <a:gd name="T33" fmla="*/ 218 h 298"/>
                <a:gd name="T34" fmla="*/ 187 w 405"/>
                <a:gd name="T35" fmla="*/ 192 h 298"/>
                <a:gd name="T36" fmla="*/ 235 w 405"/>
                <a:gd name="T37" fmla="*/ 210 h 298"/>
                <a:gd name="T38" fmla="*/ 235 w 405"/>
                <a:gd name="T39" fmla="*/ 230 h 298"/>
                <a:gd name="T40" fmla="*/ 215 w 405"/>
                <a:gd name="T41" fmla="*/ 230 h 298"/>
                <a:gd name="T42" fmla="*/ 190 w 405"/>
                <a:gd name="T43" fmla="*/ 219 h 298"/>
                <a:gd name="T44" fmla="*/ 167 w 405"/>
                <a:gd name="T45" fmla="*/ 235 h 298"/>
                <a:gd name="T46" fmla="*/ 165 w 405"/>
                <a:gd name="T47" fmla="*/ 237 h 298"/>
                <a:gd name="T48" fmla="*/ 121 w 405"/>
                <a:gd name="T49" fmla="*/ 281 h 298"/>
                <a:gd name="T50" fmla="*/ 119 w 405"/>
                <a:gd name="T51" fmla="*/ 283 h 298"/>
                <a:gd name="T52" fmla="*/ 70 w 405"/>
                <a:gd name="T53" fmla="*/ 298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05" h="298">
                  <a:moveTo>
                    <a:pt x="70" y="298"/>
                  </a:moveTo>
                  <a:cubicBezTo>
                    <a:pt x="56" y="298"/>
                    <a:pt x="42" y="294"/>
                    <a:pt x="29" y="281"/>
                  </a:cubicBezTo>
                  <a:cubicBezTo>
                    <a:pt x="0" y="251"/>
                    <a:pt x="13" y="213"/>
                    <a:pt x="25" y="197"/>
                  </a:cubicBezTo>
                  <a:cubicBezTo>
                    <a:pt x="25" y="196"/>
                    <a:pt x="26" y="196"/>
                    <a:pt x="26" y="195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164" y="44"/>
                    <a:pt x="252" y="85"/>
                    <a:pt x="282" y="104"/>
                  </a:cubicBezTo>
                  <a:cubicBezTo>
                    <a:pt x="380" y="5"/>
                    <a:pt x="380" y="5"/>
                    <a:pt x="380" y="5"/>
                  </a:cubicBezTo>
                  <a:cubicBezTo>
                    <a:pt x="386" y="0"/>
                    <a:pt x="394" y="0"/>
                    <a:pt x="400" y="5"/>
                  </a:cubicBezTo>
                  <a:cubicBezTo>
                    <a:pt x="405" y="10"/>
                    <a:pt x="405" y="19"/>
                    <a:pt x="400" y="25"/>
                  </a:cubicBezTo>
                  <a:cubicBezTo>
                    <a:pt x="294" y="132"/>
                    <a:pt x="294" y="132"/>
                    <a:pt x="294" y="132"/>
                  </a:cubicBezTo>
                  <a:cubicBezTo>
                    <a:pt x="289" y="137"/>
                    <a:pt x="281" y="137"/>
                    <a:pt x="275" y="133"/>
                  </a:cubicBezTo>
                  <a:cubicBezTo>
                    <a:pt x="271" y="130"/>
                    <a:pt x="186" y="60"/>
                    <a:pt x="98" y="163"/>
                  </a:cubicBezTo>
                  <a:cubicBezTo>
                    <a:pt x="97" y="163"/>
                    <a:pt x="97" y="164"/>
                    <a:pt x="97" y="164"/>
                  </a:cubicBezTo>
                  <a:cubicBezTo>
                    <a:pt x="47" y="214"/>
                    <a:pt x="47" y="214"/>
                    <a:pt x="47" y="214"/>
                  </a:cubicBezTo>
                  <a:cubicBezTo>
                    <a:pt x="43" y="219"/>
                    <a:pt x="30" y="243"/>
                    <a:pt x="49" y="261"/>
                  </a:cubicBezTo>
                  <a:cubicBezTo>
                    <a:pt x="67" y="279"/>
                    <a:pt x="96" y="263"/>
                    <a:pt x="102" y="260"/>
                  </a:cubicBezTo>
                  <a:cubicBezTo>
                    <a:pt x="144" y="218"/>
                    <a:pt x="144" y="218"/>
                    <a:pt x="144" y="218"/>
                  </a:cubicBezTo>
                  <a:cubicBezTo>
                    <a:pt x="148" y="213"/>
                    <a:pt x="163" y="194"/>
                    <a:pt x="187" y="192"/>
                  </a:cubicBezTo>
                  <a:cubicBezTo>
                    <a:pt x="203" y="190"/>
                    <a:pt x="219" y="196"/>
                    <a:pt x="235" y="210"/>
                  </a:cubicBezTo>
                  <a:cubicBezTo>
                    <a:pt x="240" y="215"/>
                    <a:pt x="241" y="224"/>
                    <a:pt x="235" y="230"/>
                  </a:cubicBezTo>
                  <a:cubicBezTo>
                    <a:pt x="230" y="235"/>
                    <a:pt x="221" y="236"/>
                    <a:pt x="215" y="230"/>
                  </a:cubicBezTo>
                  <a:cubicBezTo>
                    <a:pt x="207" y="222"/>
                    <a:pt x="198" y="218"/>
                    <a:pt x="190" y="219"/>
                  </a:cubicBezTo>
                  <a:cubicBezTo>
                    <a:pt x="177" y="221"/>
                    <a:pt x="167" y="235"/>
                    <a:pt x="167" y="235"/>
                  </a:cubicBezTo>
                  <a:cubicBezTo>
                    <a:pt x="166" y="236"/>
                    <a:pt x="166" y="236"/>
                    <a:pt x="165" y="237"/>
                  </a:cubicBezTo>
                  <a:cubicBezTo>
                    <a:pt x="121" y="281"/>
                    <a:pt x="121" y="281"/>
                    <a:pt x="121" y="281"/>
                  </a:cubicBezTo>
                  <a:cubicBezTo>
                    <a:pt x="120" y="282"/>
                    <a:pt x="119" y="282"/>
                    <a:pt x="119" y="283"/>
                  </a:cubicBezTo>
                  <a:cubicBezTo>
                    <a:pt x="117" y="284"/>
                    <a:pt x="95" y="298"/>
                    <a:pt x="70" y="2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13" name="Freeform 35">
              <a:extLst>
                <a:ext uri="{FF2B5EF4-FFF2-40B4-BE49-F238E27FC236}">
                  <a16:creationId xmlns:a16="http://schemas.microsoft.com/office/drawing/2014/main" id="{1A8E5AFC-998A-4271-A9B3-B447D124996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9325" y="2489200"/>
              <a:ext cx="280987" cy="160337"/>
            </a:xfrm>
            <a:custGeom>
              <a:avLst/>
              <a:gdLst>
                <a:gd name="T0" fmla="*/ 135 w 261"/>
                <a:gd name="T1" fmla="*/ 149 h 149"/>
                <a:gd name="T2" fmla="*/ 125 w 261"/>
                <a:gd name="T3" fmla="*/ 145 h 149"/>
                <a:gd name="T4" fmla="*/ 5 w 261"/>
                <a:gd name="T5" fmla="*/ 25 h 149"/>
                <a:gd name="T6" fmla="*/ 5 w 261"/>
                <a:gd name="T7" fmla="*/ 5 h 149"/>
                <a:gd name="T8" fmla="*/ 25 w 261"/>
                <a:gd name="T9" fmla="*/ 5 h 149"/>
                <a:gd name="T10" fmla="*/ 137 w 261"/>
                <a:gd name="T11" fmla="*/ 117 h 149"/>
                <a:gd name="T12" fmla="*/ 252 w 261"/>
                <a:gd name="T13" fmla="*/ 118 h 149"/>
                <a:gd name="T14" fmla="*/ 257 w 261"/>
                <a:gd name="T15" fmla="*/ 137 h 149"/>
                <a:gd name="T16" fmla="*/ 238 w 261"/>
                <a:gd name="T17" fmla="*/ 142 h 149"/>
                <a:gd name="T18" fmla="*/ 143 w 261"/>
                <a:gd name="T19" fmla="*/ 146 h 149"/>
                <a:gd name="T20" fmla="*/ 135 w 261"/>
                <a:gd name="T21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1" h="149">
                  <a:moveTo>
                    <a:pt x="135" y="149"/>
                  </a:moveTo>
                  <a:cubicBezTo>
                    <a:pt x="131" y="149"/>
                    <a:pt x="128" y="148"/>
                    <a:pt x="125" y="14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0" y="19"/>
                    <a:pt x="0" y="11"/>
                    <a:pt x="5" y="5"/>
                  </a:cubicBezTo>
                  <a:cubicBezTo>
                    <a:pt x="11" y="0"/>
                    <a:pt x="19" y="0"/>
                    <a:pt x="25" y="5"/>
                  </a:cubicBezTo>
                  <a:cubicBezTo>
                    <a:pt x="137" y="117"/>
                    <a:pt x="137" y="117"/>
                    <a:pt x="137" y="117"/>
                  </a:cubicBezTo>
                  <a:cubicBezTo>
                    <a:pt x="156" y="107"/>
                    <a:pt x="200" y="91"/>
                    <a:pt x="252" y="118"/>
                  </a:cubicBezTo>
                  <a:cubicBezTo>
                    <a:pt x="258" y="121"/>
                    <a:pt x="261" y="130"/>
                    <a:pt x="257" y="137"/>
                  </a:cubicBezTo>
                  <a:cubicBezTo>
                    <a:pt x="254" y="143"/>
                    <a:pt x="245" y="146"/>
                    <a:pt x="238" y="142"/>
                  </a:cubicBezTo>
                  <a:cubicBezTo>
                    <a:pt x="186" y="115"/>
                    <a:pt x="144" y="146"/>
                    <a:pt x="143" y="146"/>
                  </a:cubicBezTo>
                  <a:cubicBezTo>
                    <a:pt x="141" y="148"/>
                    <a:pt x="138" y="149"/>
                    <a:pt x="135" y="1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14" name="Freeform 36">
              <a:extLst>
                <a:ext uri="{FF2B5EF4-FFF2-40B4-BE49-F238E27FC236}">
                  <a16:creationId xmlns:a16="http://schemas.microsoft.com/office/drawing/2014/main" id="{5F4A4E22-824C-4953-8119-4A1BF8AEBE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1950" y="2655888"/>
              <a:ext cx="119062" cy="117475"/>
            </a:xfrm>
            <a:custGeom>
              <a:avLst/>
              <a:gdLst>
                <a:gd name="T0" fmla="*/ 15 w 110"/>
                <a:gd name="T1" fmla="*/ 109 h 109"/>
                <a:gd name="T2" fmla="*/ 5 w 110"/>
                <a:gd name="T3" fmla="*/ 105 h 109"/>
                <a:gd name="T4" fmla="*/ 5 w 110"/>
                <a:gd name="T5" fmla="*/ 85 h 109"/>
                <a:gd name="T6" fmla="*/ 85 w 110"/>
                <a:gd name="T7" fmla="*/ 5 h 109"/>
                <a:gd name="T8" fmla="*/ 105 w 110"/>
                <a:gd name="T9" fmla="*/ 5 h 109"/>
                <a:gd name="T10" fmla="*/ 105 w 110"/>
                <a:gd name="T11" fmla="*/ 25 h 109"/>
                <a:gd name="T12" fmla="*/ 25 w 110"/>
                <a:gd name="T13" fmla="*/ 105 h 109"/>
                <a:gd name="T14" fmla="*/ 15 w 110"/>
                <a:gd name="T1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109">
                  <a:moveTo>
                    <a:pt x="15" y="109"/>
                  </a:moveTo>
                  <a:cubicBezTo>
                    <a:pt x="11" y="109"/>
                    <a:pt x="8" y="108"/>
                    <a:pt x="5" y="105"/>
                  </a:cubicBezTo>
                  <a:cubicBezTo>
                    <a:pt x="0" y="99"/>
                    <a:pt x="0" y="91"/>
                    <a:pt x="5" y="85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91" y="0"/>
                    <a:pt x="99" y="0"/>
                    <a:pt x="105" y="5"/>
                  </a:cubicBezTo>
                  <a:cubicBezTo>
                    <a:pt x="110" y="11"/>
                    <a:pt x="110" y="19"/>
                    <a:pt x="105" y="25"/>
                  </a:cubicBezTo>
                  <a:cubicBezTo>
                    <a:pt x="25" y="105"/>
                    <a:pt x="25" y="105"/>
                    <a:pt x="25" y="105"/>
                  </a:cubicBezTo>
                  <a:cubicBezTo>
                    <a:pt x="22" y="108"/>
                    <a:pt x="19" y="109"/>
                    <a:pt x="15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16" name="Freeform 37">
              <a:extLst>
                <a:ext uri="{FF2B5EF4-FFF2-40B4-BE49-F238E27FC236}">
                  <a16:creationId xmlns:a16="http://schemas.microsoft.com/office/drawing/2014/main" id="{29E069F2-2D58-4484-925E-B8F9B3B40A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6225" y="2776538"/>
              <a:ext cx="82550" cy="142875"/>
            </a:xfrm>
            <a:custGeom>
              <a:avLst/>
              <a:gdLst>
                <a:gd name="T0" fmla="*/ 16 w 77"/>
                <a:gd name="T1" fmla="*/ 132 h 132"/>
                <a:gd name="T2" fmla="*/ 5 w 77"/>
                <a:gd name="T3" fmla="*/ 126 h 132"/>
                <a:gd name="T4" fmla="*/ 8 w 77"/>
                <a:gd name="T5" fmla="*/ 107 h 132"/>
                <a:gd name="T6" fmla="*/ 31 w 77"/>
                <a:gd name="T7" fmla="*/ 34 h 132"/>
                <a:gd name="T8" fmla="*/ 35 w 77"/>
                <a:gd name="T9" fmla="*/ 22 h 132"/>
                <a:gd name="T10" fmla="*/ 52 w 77"/>
                <a:gd name="T11" fmla="*/ 5 h 132"/>
                <a:gd name="T12" fmla="*/ 72 w 77"/>
                <a:gd name="T13" fmla="*/ 5 h 132"/>
                <a:gd name="T14" fmla="*/ 72 w 77"/>
                <a:gd name="T15" fmla="*/ 25 h 132"/>
                <a:gd name="T16" fmla="*/ 60 w 77"/>
                <a:gd name="T17" fmla="*/ 37 h 132"/>
                <a:gd name="T18" fmla="*/ 24 w 77"/>
                <a:gd name="T19" fmla="*/ 129 h 132"/>
                <a:gd name="T20" fmla="*/ 16 w 77"/>
                <a:gd name="T21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" h="132">
                  <a:moveTo>
                    <a:pt x="16" y="132"/>
                  </a:moveTo>
                  <a:cubicBezTo>
                    <a:pt x="12" y="132"/>
                    <a:pt x="7" y="130"/>
                    <a:pt x="5" y="126"/>
                  </a:cubicBezTo>
                  <a:cubicBezTo>
                    <a:pt x="0" y="120"/>
                    <a:pt x="2" y="111"/>
                    <a:pt x="8" y="107"/>
                  </a:cubicBezTo>
                  <a:cubicBezTo>
                    <a:pt x="9" y="106"/>
                    <a:pt x="39" y="83"/>
                    <a:pt x="31" y="34"/>
                  </a:cubicBezTo>
                  <a:cubicBezTo>
                    <a:pt x="30" y="30"/>
                    <a:pt x="32" y="25"/>
                    <a:pt x="35" y="22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8" y="0"/>
                    <a:pt x="66" y="0"/>
                    <a:pt x="72" y="5"/>
                  </a:cubicBezTo>
                  <a:cubicBezTo>
                    <a:pt x="77" y="11"/>
                    <a:pt x="77" y="19"/>
                    <a:pt x="72" y="25"/>
                  </a:cubicBezTo>
                  <a:cubicBezTo>
                    <a:pt x="60" y="37"/>
                    <a:pt x="60" y="37"/>
                    <a:pt x="60" y="37"/>
                  </a:cubicBezTo>
                  <a:cubicBezTo>
                    <a:pt x="66" y="99"/>
                    <a:pt x="26" y="128"/>
                    <a:pt x="24" y="129"/>
                  </a:cubicBezTo>
                  <a:cubicBezTo>
                    <a:pt x="22" y="131"/>
                    <a:pt x="19" y="132"/>
                    <a:pt x="16" y="1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17" name="Freeform 38">
              <a:extLst>
                <a:ext uri="{FF2B5EF4-FFF2-40B4-BE49-F238E27FC236}">
                  <a16:creationId xmlns:a16="http://schemas.microsoft.com/office/drawing/2014/main" id="{391B084A-E9E2-4324-9F4D-7CB431BD2D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7738" y="2816225"/>
              <a:ext cx="157162" cy="166687"/>
            </a:xfrm>
            <a:custGeom>
              <a:avLst/>
              <a:gdLst>
                <a:gd name="T0" fmla="*/ 63 w 146"/>
                <a:gd name="T1" fmla="*/ 155 h 155"/>
                <a:gd name="T2" fmla="*/ 53 w 146"/>
                <a:gd name="T3" fmla="*/ 151 h 155"/>
                <a:gd name="T4" fmla="*/ 53 w 146"/>
                <a:gd name="T5" fmla="*/ 131 h 155"/>
                <a:gd name="T6" fmla="*/ 100 w 146"/>
                <a:gd name="T7" fmla="*/ 82 h 155"/>
                <a:gd name="T8" fmla="*/ 101 w 146"/>
                <a:gd name="T9" fmla="*/ 46 h 155"/>
                <a:gd name="T10" fmla="*/ 68 w 146"/>
                <a:gd name="T11" fmla="*/ 48 h 155"/>
                <a:gd name="T12" fmla="*/ 25 w 146"/>
                <a:gd name="T13" fmla="*/ 85 h 155"/>
                <a:gd name="T14" fmla="*/ 6 w 146"/>
                <a:gd name="T15" fmla="*/ 84 h 155"/>
                <a:gd name="T16" fmla="*/ 7 w 146"/>
                <a:gd name="T17" fmla="*/ 65 h 155"/>
                <a:gd name="T18" fmla="*/ 50 w 146"/>
                <a:gd name="T19" fmla="*/ 27 h 155"/>
                <a:gd name="T20" fmla="*/ 50 w 146"/>
                <a:gd name="T21" fmla="*/ 26 h 155"/>
                <a:gd name="T22" fmla="*/ 122 w 146"/>
                <a:gd name="T23" fmla="*/ 28 h 155"/>
                <a:gd name="T24" fmla="*/ 122 w 146"/>
                <a:gd name="T25" fmla="*/ 100 h 155"/>
                <a:gd name="T26" fmla="*/ 121 w 146"/>
                <a:gd name="T27" fmla="*/ 101 h 155"/>
                <a:gd name="T28" fmla="*/ 73 w 146"/>
                <a:gd name="T29" fmla="*/ 151 h 155"/>
                <a:gd name="T30" fmla="*/ 63 w 146"/>
                <a:gd name="T31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6" h="155">
                  <a:moveTo>
                    <a:pt x="63" y="155"/>
                  </a:moveTo>
                  <a:cubicBezTo>
                    <a:pt x="60" y="155"/>
                    <a:pt x="56" y="154"/>
                    <a:pt x="53" y="151"/>
                  </a:cubicBezTo>
                  <a:cubicBezTo>
                    <a:pt x="48" y="146"/>
                    <a:pt x="48" y="137"/>
                    <a:pt x="53" y="131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103" y="79"/>
                    <a:pt x="114" y="61"/>
                    <a:pt x="101" y="46"/>
                  </a:cubicBezTo>
                  <a:cubicBezTo>
                    <a:pt x="88" y="33"/>
                    <a:pt x="72" y="45"/>
                    <a:pt x="68" y="48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19" y="91"/>
                    <a:pt x="11" y="90"/>
                    <a:pt x="6" y="84"/>
                  </a:cubicBezTo>
                  <a:cubicBezTo>
                    <a:pt x="0" y="78"/>
                    <a:pt x="1" y="70"/>
                    <a:pt x="7" y="65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64" y="15"/>
                    <a:pt x="97" y="0"/>
                    <a:pt x="122" y="28"/>
                  </a:cubicBezTo>
                  <a:cubicBezTo>
                    <a:pt x="146" y="54"/>
                    <a:pt x="132" y="86"/>
                    <a:pt x="122" y="100"/>
                  </a:cubicBezTo>
                  <a:cubicBezTo>
                    <a:pt x="122" y="100"/>
                    <a:pt x="121" y="100"/>
                    <a:pt x="121" y="101"/>
                  </a:cubicBezTo>
                  <a:cubicBezTo>
                    <a:pt x="73" y="151"/>
                    <a:pt x="73" y="151"/>
                    <a:pt x="73" y="151"/>
                  </a:cubicBezTo>
                  <a:cubicBezTo>
                    <a:pt x="70" y="154"/>
                    <a:pt x="67" y="155"/>
                    <a:pt x="63" y="1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22" name="Freeform 39">
              <a:extLst>
                <a:ext uri="{FF2B5EF4-FFF2-40B4-BE49-F238E27FC236}">
                  <a16:creationId xmlns:a16="http://schemas.microsoft.com/office/drawing/2014/main" id="{432920C4-C93C-45F3-9BB5-B1447F4F1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3775" y="2878138"/>
              <a:ext cx="174625" cy="176212"/>
            </a:xfrm>
            <a:custGeom>
              <a:avLst/>
              <a:gdLst>
                <a:gd name="T0" fmla="*/ 66 w 161"/>
                <a:gd name="T1" fmla="*/ 163 h 163"/>
                <a:gd name="T2" fmla="*/ 56 w 161"/>
                <a:gd name="T3" fmla="*/ 159 h 163"/>
                <a:gd name="T4" fmla="*/ 56 w 161"/>
                <a:gd name="T5" fmla="*/ 139 h 163"/>
                <a:gd name="T6" fmla="*/ 117 w 161"/>
                <a:gd name="T7" fmla="*/ 79 h 163"/>
                <a:gd name="T8" fmla="*/ 115 w 161"/>
                <a:gd name="T9" fmla="*/ 45 h 163"/>
                <a:gd name="T10" fmla="*/ 83 w 161"/>
                <a:gd name="T11" fmla="*/ 45 h 163"/>
                <a:gd name="T12" fmla="*/ 25 w 161"/>
                <a:gd name="T13" fmla="*/ 96 h 163"/>
                <a:gd name="T14" fmla="*/ 6 w 161"/>
                <a:gd name="T15" fmla="*/ 95 h 163"/>
                <a:gd name="T16" fmla="*/ 7 w 161"/>
                <a:gd name="T17" fmla="*/ 76 h 163"/>
                <a:gd name="T18" fmla="*/ 64 w 161"/>
                <a:gd name="T19" fmla="*/ 25 h 163"/>
                <a:gd name="T20" fmla="*/ 133 w 161"/>
                <a:gd name="T21" fmla="*/ 23 h 163"/>
                <a:gd name="T22" fmla="*/ 139 w 161"/>
                <a:gd name="T23" fmla="*/ 96 h 163"/>
                <a:gd name="T24" fmla="*/ 138 w 161"/>
                <a:gd name="T25" fmla="*/ 98 h 163"/>
                <a:gd name="T26" fmla="*/ 76 w 161"/>
                <a:gd name="T27" fmla="*/ 159 h 163"/>
                <a:gd name="T28" fmla="*/ 66 w 161"/>
                <a:gd name="T2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1" h="163">
                  <a:moveTo>
                    <a:pt x="66" y="163"/>
                  </a:moveTo>
                  <a:cubicBezTo>
                    <a:pt x="62" y="163"/>
                    <a:pt x="59" y="162"/>
                    <a:pt x="56" y="159"/>
                  </a:cubicBezTo>
                  <a:cubicBezTo>
                    <a:pt x="51" y="153"/>
                    <a:pt x="51" y="144"/>
                    <a:pt x="56" y="139"/>
                  </a:cubicBezTo>
                  <a:cubicBezTo>
                    <a:pt x="117" y="79"/>
                    <a:pt x="117" y="79"/>
                    <a:pt x="117" y="79"/>
                  </a:cubicBezTo>
                  <a:cubicBezTo>
                    <a:pt x="121" y="74"/>
                    <a:pt x="131" y="57"/>
                    <a:pt x="115" y="45"/>
                  </a:cubicBezTo>
                  <a:cubicBezTo>
                    <a:pt x="99" y="32"/>
                    <a:pt x="85" y="43"/>
                    <a:pt x="83" y="45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20" y="102"/>
                    <a:pt x="11" y="101"/>
                    <a:pt x="6" y="95"/>
                  </a:cubicBezTo>
                  <a:cubicBezTo>
                    <a:pt x="0" y="90"/>
                    <a:pt x="1" y="81"/>
                    <a:pt x="7" y="76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75" y="14"/>
                    <a:pt x="104" y="0"/>
                    <a:pt x="133" y="23"/>
                  </a:cubicBezTo>
                  <a:cubicBezTo>
                    <a:pt x="161" y="45"/>
                    <a:pt x="152" y="79"/>
                    <a:pt x="139" y="96"/>
                  </a:cubicBezTo>
                  <a:cubicBezTo>
                    <a:pt x="139" y="97"/>
                    <a:pt x="138" y="97"/>
                    <a:pt x="138" y="98"/>
                  </a:cubicBezTo>
                  <a:cubicBezTo>
                    <a:pt x="76" y="159"/>
                    <a:pt x="76" y="159"/>
                    <a:pt x="76" y="159"/>
                  </a:cubicBezTo>
                  <a:cubicBezTo>
                    <a:pt x="73" y="162"/>
                    <a:pt x="70" y="163"/>
                    <a:pt x="66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23" name="Freeform 40">
              <a:extLst>
                <a:ext uri="{FF2B5EF4-FFF2-40B4-BE49-F238E27FC236}">
                  <a16:creationId xmlns:a16="http://schemas.microsoft.com/office/drawing/2014/main" id="{169A7110-3C28-436A-9810-DC5310CBB0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9338" y="2933700"/>
              <a:ext cx="187325" cy="177800"/>
            </a:xfrm>
            <a:custGeom>
              <a:avLst/>
              <a:gdLst>
                <a:gd name="T0" fmla="*/ 82 w 174"/>
                <a:gd name="T1" fmla="*/ 165 h 165"/>
                <a:gd name="T2" fmla="*/ 72 w 174"/>
                <a:gd name="T3" fmla="*/ 161 h 165"/>
                <a:gd name="T4" fmla="*/ 72 w 174"/>
                <a:gd name="T5" fmla="*/ 141 h 165"/>
                <a:gd name="T6" fmla="*/ 133 w 174"/>
                <a:gd name="T7" fmla="*/ 79 h 165"/>
                <a:gd name="T8" fmla="*/ 126 w 174"/>
                <a:gd name="T9" fmla="*/ 42 h 165"/>
                <a:gd name="T10" fmla="*/ 91 w 174"/>
                <a:gd name="T11" fmla="*/ 44 h 165"/>
                <a:gd name="T12" fmla="*/ 25 w 174"/>
                <a:gd name="T13" fmla="*/ 108 h 165"/>
                <a:gd name="T14" fmla="*/ 5 w 174"/>
                <a:gd name="T15" fmla="*/ 108 h 165"/>
                <a:gd name="T16" fmla="*/ 5 w 174"/>
                <a:gd name="T17" fmla="*/ 88 h 165"/>
                <a:gd name="T18" fmla="*/ 72 w 174"/>
                <a:gd name="T19" fmla="*/ 23 h 165"/>
                <a:gd name="T20" fmla="*/ 74 w 174"/>
                <a:gd name="T21" fmla="*/ 21 h 165"/>
                <a:gd name="T22" fmla="*/ 144 w 174"/>
                <a:gd name="T23" fmla="*/ 22 h 165"/>
                <a:gd name="T24" fmla="*/ 156 w 174"/>
                <a:gd name="T25" fmla="*/ 96 h 165"/>
                <a:gd name="T26" fmla="*/ 154 w 174"/>
                <a:gd name="T27" fmla="*/ 98 h 165"/>
                <a:gd name="T28" fmla="*/ 92 w 174"/>
                <a:gd name="T29" fmla="*/ 161 h 165"/>
                <a:gd name="T30" fmla="*/ 82 w 174"/>
                <a:gd name="T31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4" h="165">
                  <a:moveTo>
                    <a:pt x="82" y="165"/>
                  </a:moveTo>
                  <a:cubicBezTo>
                    <a:pt x="78" y="165"/>
                    <a:pt x="75" y="164"/>
                    <a:pt x="72" y="161"/>
                  </a:cubicBezTo>
                  <a:cubicBezTo>
                    <a:pt x="67" y="156"/>
                    <a:pt x="67" y="147"/>
                    <a:pt x="72" y="141"/>
                  </a:cubicBezTo>
                  <a:cubicBezTo>
                    <a:pt x="133" y="79"/>
                    <a:pt x="133" y="79"/>
                    <a:pt x="133" y="79"/>
                  </a:cubicBezTo>
                  <a:cubicBezTo>
                    <a:pt x="136" y="74"/>
                    <a:pt x="143" y="58"/>
                    <a:pt x="126" y="42"/>
                  </a:cubicBezTo>
                  <a:cubicBezTo>
                    <a:pt x="114" y="31"/>
                    <a:pt x="95" y="42"/>
                    <a:pt x="91" y="44"/>
                  </a:cubicBezTo>
                  <a:cubicBezTo>
                    <a:pt x="25" y="108"/>
                    <a:pt x="25" y="108"/>
                    <a:pt x="25" y="108"/>
                  </a:cubicBezTo>
                  <a:cubicBezTo>
                    <a:pt x="19" y="113"/>
                    <a:pt x="10" y="113"/>
                    <a:pt x="5" y="108"/>
                  </a:cubicBezTo>
                  <a:cubicBezTo>
                    <a:pt x="0" y="102"/>
                    <a:pt x="0" y="93"/>
                    <a:pt x="5" y="88"/>
                  </a:cubicBezTo>
                  <a:cubicBezTo>
                    <a:pt x="72" y="23"/>
                    <a:pt x="72" y="23"/>
                    <a:pt x="72" y="23"/>
                  </a:cubicBezTo>
                  <a:cubicBezTo>
                    <a:pt x="73" y="22"/>
                    <a:pt x="73" y="22"/>
                    <a:pt x="74" y="21"/>
                  </a:cubicBezTo>
                  <a:cubicBezTo>
                    <a:pt x="89" y="11"/>
                    <a:pt x="121" y="0"/>
                    <a:pt x="144" y="22"/>
                  </a:cubicBezTo>
                  <a:cubicBezTo>
                    <a:pt x="174" y="49"/>
                    <a:pt x="165" y="82"/>
                    <a:pt x="156" y="96"/>
                  </a:cubicBezTo>
                  <a:cubicBezTo>
                    <a:pt x="155" y="97"/>
                    <a:pt x="155" y="97"/>
                    <a:pt x="154" y="98"/>
                  </a:cubicBezTo>
                  <a:cubicBezTo>
                    <a:pt x="92" y="161"/>
                    <a:pt x="92" y="161"/>
                    <a:pt x="92" y="161"/>
                  </a:cubicBezTo>
                  <a:cubicBezTo>
                    <a:pt x="89" y="164"/>
                    <a:pt x="86" y="165"/>
                    <a:pt x="82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24" name="Freeform 41">
              <a:extLst>
                <a:ext uri="{FF2B5EF4-FFF2-40B4-BE49-F238E27FC236}">
                  <a16:creationId xmlns:a16="http://schemas.microsoft.com/office/drawing/2014/main" id="{7A87D09E-BD8B-48F9-A163-9BDFE7061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8713" y="2994025"/>
              <a:ext cx="166687" cy="150812"/>
            </a:xfrm>
            <a:custGeom>
              <a:avLst/>
              <a:gdLst>
                <a:gd name="T0" fmla="*/ 93 w 155"/>
                <a:gd name="T1" fmla="*/ 140 h 140"/>
                <a:gd name="T2" fmla="*/ 83 w 155"/>
                <a:gd name="T3" fmla="*/ 136 h 140"/>
                <a:gd name="T4" fmla="*/ 83 w 155"/>
                <a:gd name="T5" fmla="*/ 116 h 140"/>
                <a:gd name="T6" fmla="*/ 108 w 155"/>
                <a:gd name="T7" fmla="*/ 90 h 140"/>
                <a:gd name="T8" fmla="*/ 109 w 155"/>
                <a:gd name="T9" fmla="*/ 50 h 140"/>
                <a:gd name="T10" fmla="*/ 71 w 155"/>
                <a:gd name="T11" fmla="*/ 49 h 140"/>
                <a:gd name="T12" fmla="*/ 25 w 155"/>
                <a:gd name="T13" fmla="*/ 96 h 140"/>
                <a:gd name="T14" fmla="*/ 5 w 155"/>
                <a:gd name="T15" fmla="*/ 96 h 140"/>
                <a:gd name="T16" fmla="*/ 5 w 155"/>
                <a:gd name="T17" fmla="*/ 76 h 140"/>
                <a:gd name="T18" fmla="*/ 52 w 155"/>
                <a:gd name="T19" fmla="*/ 29 h 140"/>
                <a:gd name="T20" fmla="*/ 53 w 155"/>
                <a:gd name="T21" fmla="*/ 28 h 140"/>
                <a:gd name="T22" fmla="*/ 129 w 155"/>
                <a:gd name="T23" fmla="*/ 31 h 140"/>
                <a:gd name="T24" fmla="*/ 130 w 155"/>
                <a:gd name="T25" fmla="*/ 108 h 140"/>
                <a:gd name="T26" fmla="*/ 129 w 155"/>
                <a:gd name="T27" fmla="*/ 109 h 140"/>
                <a:gd name="T28" fmla="*/ 103 w 155"/>
                <a:gd name="T29" fmla="*/ 136 h 140"/>
                <a:gd name="T30" fmla="*/ 93 w 155"/>
                <a:gd name="T31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5" h="140">
                  <a:moveTo>
                    <a:pt x="93" y="140"/>
                  </a:moveTo>
                  <a:cubicBezTo>
                    <a:pt x="90" y="140"/>
                    <a:pt x="86" y="139"/>
                    <a:pt x="83" y="136"/>
                  </a:cubicBezTo>
                  <a:cubicBezTo>
                    <a:pt x="78" y="131"/>
                    <a:pt x="78" y="122"/>
                    <a:pt x="83" y="116"/>
                  </a:cubicBezTo>
                  <a:cubicBezTo>
                    <a:pt x="108" y="90"/>
                    <a:pt x="108" y="90"/>
                    <a:pt x="108" y="90"/>
                  </a:cubicBezTo>
                  <a:cubicBezTo>
                    <a:pt x="111" y="86"/>
                    <a:pt x="124" y="66"/>
                    <a:pt x="109" y="50"/>
                  </a:cubicBezTo>
                  <a:cubicBezTo>
                    <a:pt x="94" y="33"/>
                    <a:pt x="76" y="46"/>
                    <a:pt x="71" y="49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19" y="101"/>
                    <a:pt x="11" y="101"/>
                    <a:pt x="5" y="96"/>
                  </a:cubicBezTo>
                  <a:cubicBezTo>
                    <a:pt x="0" y="90"/>
                    <a:pt x="0" y="82"/>
                    <a:pt x="5" y="76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29"/>
                    <a:pt x="53" y="29"/>
                    <a:pt x="53" y="28"/>
                  </a:cubicBezTo>
                  <a:cubicBezTo>
                    <a:pt x="68" y="16"/>
                    <a:pt x="103" y="0"/>
                    <a:pt x="129" y="31"/>
                  </a:cubicBezTo>
                  <a:cubicBezTo>
                    <a:pt x="155" y="59"/>
                    <a:pt x="141" y="93"/>
                    <a:pt x="130" y="108"/>
                  </a:cubicBezTo>
                  <a:cubicBezTo>
                    <a:pt x="130" y="108"/>
                    <a:pt x="129" y="108"/>
                    <a:pt x="129" y="109"/>
                  </a:cubicBezTo>
                  <a:cubicBezTo>
                    <a:pt x="103" y="136"/>
                    <a:pt x="103" y="136"/>
                    <a:pt x="103" y="136"/>
                  </a:cubicBezTo>
                  <a:cubicBezTo>
                    <a:pt x="100" y="139"/>
                    <a:pt x="97" y="140"/>
                    <a:pt x="93" y="1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25" name="Freeform 42">
              <a:extLst>
                <a:ext uri="{FF2B5EF4-FFF2-40B4-BE49-F238E27FC236}">
                  <a16:creationId xmlns:a16="http://schemas.microsoft.com/office/drawing/2014/main" id="{CA711632-C5D6-4D56-8763-10691F674C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7150" y="2921000"/>
              <a:ext cx="90487" cy="90487"/>
            </a:xfrm>
            <a:custGeom>
              <a:avLst/>
              <a:gdLst>
                <a:gd name="T0" fmla="*/ 69 w 84"/>
                <a:gd name="T1" fmla="*/ 84 h 84"/>
                <a:gd name="T2" fmla="*/ 59 w 84"/>
                <a:gd name="T3" fmla="*/ 80 h 84"/>
                <a:gd name="T4" fmla="*/ 5 w 84"/>
                <a:gd name="T5" fmla="*/ 25 h 84"/>
                <a:gd name="T6" fmla="*/ 5 w 84"/>
                <a:gd name="T7" fmla="*/ 5 h 84"/>
                <a:gd name="T8" fmla="*/ 25 w 84"/>
                <a:gd name="T9" fmla="*/ 5 h 84"/>
                <a:gd name="T10" fmla="*/ 79 w 84"/>
                <a:gd name="T11" fmla="*/ 60 h 84"/>
                <a:gd name="T12" fmla="*/ 79 w 84"/>
                <a:gd name="T13" fmla="*/ 80 h 84"/>
                <a:gd name="T14" fmla="*/ 69 w 84"/>
                <a:gd name="T15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84">
                  <a:moveTo>
                    <a:pt x="69" y="84"/>
                  </a:moveTo>
                  <a:cubicBezTo>
                    <a:pt x="65" y="84"/>
                    <a:pt x="62" y="83"/>
                    <a:pt x="59" y="80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0" y="19"/>
                    <a:pt x="0" y="10"/>
                    <a:pt x="5" y="5"/>
                  </a:cubicBezTo>
                  <a:cubicBezTo>
                    <a:pt x="11" y="0"/>
                    <a:pt x="20" y="0"/>
                    <a:pt x="25" y="5"/>
                  </a:cubicBezTo>
                  <a:cubicBezTo>
                    <a:pt x="79" y="60"/>
                    <a:pt x="79" y="60"/>
                    <a:pt x="79" y="60"/>
                  </a:cubicBezTo>
                  <a:cubicBezTo>
                    <a:pt x="84" y="66"/>
                    <a:pt x="84" y="75"/>
                    <a:pt x="79" y="80"/>
                  </a:cubicBezTo>
                  <a:cubicBezTo>
                    <a:pt x="76" y="83"/>
                    <a:pt x="73" y="84"/>
                    <a:pt x="69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26" name="Freeform 43">
              <a:extLst>
                <a:ext uri="{FF2B5EF4-FFF2-40B4-BE49-F238E27FC236}">
                  <a16:creationId xmlns:a16="http://schemas.microsoft.com/office/drawing/2014/main" id="{74843C2F-0F72-4006-A4B0-2D14C43B519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5875" y="2989263"/>
              <a:ext cx="77787" cy="76200"/>
            </a:xfrm>
            <a:custGeom>
              <a:avLst/>
              <a:gdLst>
                <a:gd name="T0" fmla="*/ 57 w 72"/>
                <a:gd name="T1" fmla="*/ 71 h 71"/>
                <a:gd name="T2" fmla="*/ 47 w 72"/>
                <a:gd name="T3" fmla="*/ 67 h 71"/>
                <a:gd name="T4" fmla="*/ 5 w 72"/>
                <a:gd name="T5" fmla="*/ 25 h 71"/>
                <a:gd name="T6" fmla="*/ 5 w 72"/>
                <a:gd name="T7" fmla="*/ 5 h 71"/>
                <a:gd name="T8" fmla="*/ 25 w 72"/>
                <a:gd name="T9" fmla="*/ 5 h 71"/>
                <a:gd name="T10" fmla="*/ 67 w 72"/>
                <a:gd name="T11" fmla="*/ 47 h 71"/>
                <a:gd name="T12" fmla="*/ 67 w 72"/>
                <a:gd name="T13" fmla="*/ 67 h 71"/>
                <a:gd name="T14" fmla="*/ 57 w 72"/>
                <a:gd name="T15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71">
                  <a:moveTo>
                    <a:pt x="57" y="71"/>
                  </a:moveTo>
                  <a:cubicBezTo>
                    <a:pt x="53" y="71"/>
                    <a:pt x="50" y="70"/>
                    <a:pt x="47" y="67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0" y="19"/>
                    <a:pt x="0" y="11"/>
                    <a:pt x="5" y="5"/>
                  </a:cubicBezTo>
                  <a:cubicBezTo>
                    <a:pt x="11" y="0"/>
                    <a:pt x="19" y="0"/>
                    <a:pt x="25" y="5"/>
                  </a:cubicBezTo>
                  <a:cubicBezTo>
                    <a:pt x="67" y="47"/>
                    <a:pt x="67" y="47"/>
                    <a:pt x="67" y="47"/>
                  </a:cubicBezTo>
                  <a:cubicBezTo>
                    <a:pt x="72" y="53"/>
                    <a:pt x="72" y="61"/>
                    <a:pt x="67" y="67"/>
                  </a:cubicBezTo>
                  <a:cubicBezTo>
                    <a:pt x="64" y="70"/>
                    <a:pt x="61" y="71"/>
                    <a:pt x="57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27" name="Freeform 44">
              <a:extLst>
                <a:ext uri="{FF2B5EF4-FFF2-40B4-BE49-F238E27FC236}">
                  <a16:creationId xmlns:a16="http://schemas.microsoft.com/office/drawing/2014/main" id="{E6FDB1E5-D625-419E-A28B-B362E96DFF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2238" y="2855913"/>
              <a:ext cx="90487" cy="90487"/>
            </a:xfrm>
            <a:custGeom>
              <a:avLst/>
              <a:gdLst>
                <a:gd name="T0" fmla="*/ 69 w 84"/>
                <a:gd name="T1" fmla="*/ 83 h 83"/>
                <a:gd name="T2" fmla="*/ 59 w 84"/>
                <a:gd name="T3" fmla="*/ 79 h 83"/>
                <a:gd name="T4" fmla="*/ 5 w 84"/>
                <a:gd name="T5" fmla="*/ 25 h 83"/>
                <a:gd name="T6" fmla="*/ 5 w 84"/>
                <a:gd name="T7" fmla="*/ 5 h 83"/>
                <a:gd name="T8" fmla="*/ 25 w 84"/>
                <a:gd name="T9" fmla="*/ 5 h 83"/>
                <a:gd name="T10" fmla="*/ 79 w 84"/>
                <a:gd name="T11" fmla="*/ 59 h 83"/>
                <a:gd name="T12" fmla="*/ 79 w 84"/>
                <a:gd name="T13" fmla="*/ 79 h 83"/>
                <a:gd name="T14" fmla="*/ 69 w 84"/>
                <a:gd name="T1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83">
                  <a:moveTo>
                    <a:pt x="69" y="83"/>
                  </a:moveTo>
                  <a:cubicBezTo>
                    <a:pt x="65" y="83"/>
                    <a:pt x="62" y="82"/>
                    <a:pt x="59" y="79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0" y="19"/>
                    <a:pt x="0" y="11"/>
                    <a:pt x="5" y="5"/>
                  </a:cubicBezTo>
                  <a:cubicBezTo>
                    <a:pt x="11" y="0"/>
                    <a:pt x="19" y="0"/>
                    <a:pt x="25" y="5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84" y="65"/>
                    <a:pt x="84" y="73"/>
                    <a:pt x="79" y="79"/>
                  </a:cubicBezTo>
                  <a:cubicBezTo>
                    <a:pt x="76" y="82"/>
                    <a:pt x="73" y="83"/>
                    <a:pt x="69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2805622C-C262-4266-A4F6-7DAF6CB207B9}"/>
              </a:ext>
            </a:extLst>
          </p:cNvPr>
          <p:cNvGrpSpPr/>
          <p:nvPr/>
        </p:nvGrpSpPr>
        <p:grpSpPr>
          <a:xfrm>
            <a:off x="4812325" y="5854964"/>
            <a:ext cx="370134" cy="513690"/>
            <a:chOff x="6781800" y="2305050"/>
            <a:chExt cx="679450" cy="942975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A0BBD6FC-7460-4D32-8900-8B58728AC60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1800" y="2305050"/>
              <a:ext cx="679450" cy="606425"/>
            </a:xfrm>
            <a:custGeom>
              <a:avLst/>
              <a:gdLst>
                <a:gd name="T0" fmla="*/ 125 w 629"/>
                <a:gd name="T1" fmla="*/ 562 h 562"/>
                <a:gd name="T2" fmla="*/ 116 w 629"/>
                <a:gd name="T3" fmla="*/ 559 h 562"/>
                <a:gd name="T4" fmla="*/ 0 w 629"/>
                <a:gd name="T5" fmla="*/ 314 h 562"/>
                <a:gd name="T6" fmla="*/ 314 w 629"/>
                <a:gd name="T7" fmla="*/ 0 h 562"/>
                <a:gd name="T8" fmla="*/ 629 w 629"/>
                <a:gd name="T9" fmla="*/ 314 h 562"/>
                <a:gd name="T10" fmla="*/ 518 w 629"/>
                <a:gd name="T11" fmla="*/ 554 h 562"/>
                <a:gd name="T12" fmla="*/ 498 w 629"/>
                <a:gd name="T13" fmla="*/ 552 h 562"/>
                <a:gd name="T14" fmla="*/ 500 w 629"/>
                <a:gd name="T15" fmla="*/ 532 h 562"/>
                <a:gd name="T16" fmla="*/ 601 w 629"/>
                <a:gd name="T17" fmla="*/ 314 h 562"/>
                <a:gd name="T18" fmla="*/ 314 w 629"/>
                <a:gd name="T19" fmla="*/ 28 h 562"/>
                <a:gd name="T20" fmla="*/ 28 w 629"/>
                <a:gd name="T21" fmla="*/ 314 h 562"/>
                <a:gd name="T22" fmla="*/ 134 w 629"/>
                <a:gd name="T23" fmla="*/ 537 h 562"/>
                <a:gd name="T24" fmla="*/ 136 w 629"/>
                <a:gd name="T25" fmla="*/ 557 h 562"/>
                <a:gd name="T26" fmla="*/ 125 w 629"/>
                <a:gd name="T27" fmla="*/ 562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29" h="562">
                  <a:moveTo>
                    <a:pt x="125" y="562"/>
                  </a:moveTo>
                  <a:cubicBezTo>
                    <a:pt x="122" y="562"/>
                    <a:pt x="119" y="561"/>
                    <a:pt x="116" y="559"/>
                  </a:cubicBezTo>
                  <a:cubicBezTo>
                    <a:pt x="42" y="499"/>
                    <a:pt x="0" y="410"/>
                    <a:pt x="0" y="314"/>
                  </a:cubicBezTo>
                  <a:cubicBezTo>
                    <a:pt x="0" y="141"/>
                    <a:pt x="141" y="0"/>
                    <a:pt x="314" y="0"/>
                  </a:cubicBezTo>
                  <a:cubicBezTo>
                    <a:pt x="488" y="0"/>
                    <a:pt x="629" y="141"/>
                    <a:pt x="629" y="314"/>
                  </a:cubicBezTo>
                  <a:cubicBezTo>
                    <a:pt x="629" y="407"/>
                    <a:pt x="589" y="494"/>
                    <a:pt x="518" y="554"/>
                  </a:cubicBezTo>
                  <a:cubicBezTo>
                    <a:pt x="512" y="559"/>
                    <a:pt x="503" y="558"/>
                    <a:pt x="498" y="552"/>
                  </a:cubicBezTo>
                  <a:cubicBezTo>
                    <a:pt x="493" y="546"/>
                    <a:pt x="494" y="537"/>
                    <a:pt x="500" y="532"/>
                  </a:cubicBezTo>
                  <a:cubicBezTo>
                    <a:pt x="564" y="478"/>
                    <a:pt x="601" y="398"/>
                    <a:pt x="601" y="314"/>
                  </a:cubicBezTo>
                  <a:cubicBezTo>
                    <a:pt x="601" y="156"/>
                    <a:pt x="472" y="28"/>
                    <a:pt x="314" y="28"/>
                  </a:cubicBezTo>
                  <a:cubicBezTo>
                    <a:pt x="156" y="28"/>
                    <a:pt x="28" y="156"/>
                    <a:pt x="28" y="314"/>
                  </a:cubicBezTo>
                  <a:cubicBezTo>
                    <a:pt x="28" y="401"/>
                    <a:pt x="67" y="483"/>
                    <a:pt x="134" y="537"/>
                  </a:cubicBezTo>
                  <a:cubicBezTo>
                    <a:pt x="140" y="542"/>
                    <a:pt x="141" y="551"/>
                    <a:pt x="136" y="557"/>
                  </a:cubicBezTo>
                  <a:cubicBezTo>
                    <a:pt x="133" y="560"/>
                    <a:pt x="129" y="562"/>
                    <a:pt x="125" y="5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30" name="Freeform 46">
              <a:extLst>
                <a:ext uri="{FF2B5EF4-FFF2-40B4-BE49-F238E27FC236}">
                  <a16:creationId xmlns:a16="http://schemas.microsoft.com/office/drawing/2014/main" id="{81AEC75E-522E-4AE0-9EA6-2AF95CA2530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2150" y="3197225"/>
              <a:ext cx="161925" cy="50800"/>
            </a:xfrm>
            <a:custGeom>
              <a:avLst/>
              <a:gdLst>
                <a:gd name="T0" fmla="*/ 74 w 150"/>
                <a:gd name="T1" fmla="*/ 47 h 47"/>
                <a:gd name="T2" fmla="*/ 7 w 150"/>
                <a:gd name="T3" fmla="*/ 28 h 47"/>
                <a:gd name="T4" fmla="*/ 5 w 150"/>
                <a:gd name="T5" fmla="*/ 8 h 47"/>
                <a:gd name="T6" fmla="*/ 25 w 150"/>
                <a:gd name="T7" fmla="*/ 6 h 47"/>
                <a:gd name="T8" fmla="*/ 74 w 150"/>
                <a:gd name="T9" fmla="*/ 19 h 47"/>
                <a:gd name="T10" fmla="*/ 126 w 150"/>
                <a:gd name="T11" fmla="*/ 5 h 47"/>
                <a:gd name="T12" fmla="*/ 145 w 150"/>
                <a:gd name="T13" fmla="*/ 8 h 47"/>
                <a:gd name="T14" fmla="*/ 142 w 150"/>
                <a:gd name="T15" fmla="*/ 27 h 47"/>
                <a:gd name="T16" fmla="*/ 74 w 150"/>
                <a:gd name="T1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0" h="47">
                  <a:moveTo>
                    <a:pt x="74" y="47"/>
                  </a:moveTo>
                  <a:cubicBezTo>
                    <a:pt x="54" y="47"/>
                    <a:pt x="29" y="45"/>
                    <a:pt x="7" y="28"/>
                  </a:cubicBezTo>
                  <a:cubicBezTo>
                    <a:pt x="1" y="23"/>
                    <a:pt x="0" y="14"/>
                    <a:pt x="5" y="8"/>
                  </a:cubicBezTo>
                  <a:cubicBezTo>
                    <a:pt x="10" y="2"/>
                    <a:pt x="19" y="1"/>
                    <a:pt x="25" y="6"/>
                  </a:cubicBezTo>
                  <a:cubicBezTo>
                    <a:pt x="39" y="17"/>
                    <a:pt x="58" y="19"/>
                    <a:pt x="74" y="19"/>
                  </a:cubicBezTo>
                  <a:cubicBezTo>
                    <a:pt x="96" y="19"/>
                    <a:pt x="113" y="14"/>
                    <a:pt x="126" y="5"/>
                  </a:cubicBezTo>
                  <a:cubicBezTo>
                    <a:pt x="132" y="0"/>
                    <a:pt x="141" y="1"/>
                    <a:pt x="145" y="8"/>
                  </a:cubicBezTo>
                  <a:cubicBezTo>
                    <a:pt x="150" y="14"/>
                    <a:pt x="149" y="23"/>
                    <a:pt x="142" y="27"/>
                  </a:cubicBezTo>
                  <a:cubicBezTo>
                    <a:pt x="125" y="41"/>
                    <a:pt x="102" y="47"/>
                    <a:pt x="74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31" name="Freeform 47">
              <a:extLst>
                <a:ext uri="{FF2B5EF4-FFF2-40B4-BE49-F238E27FC236}">
                  <a16:creationId xmlns:a16="http://schemas.microsoft.com/office/drawing/2014/main" id="{3B90F0AE-054E-4123-8B2A-6F29D8116F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18325" y="2909888"/>
              <a:ext cx="407987" cy="282575"/>
            </a:xfrm>
            <a:custGeom>
              <a:avLst/>
              <a:gdLst>
                <a:gd name="T0" fmla="*/ 323 w 377"/>
                <a:gd name="T1" fmla="*/ 261 h 261"/>
                <a:gd name="T2" fmla="*/ 54 w 377"/>
                <a:gd name="T3" fmla="*/ 261 h 261"/>
                <a:gd name="T4" fmla="*/ 0 w 377"/>
                <a:gd name="T5" fmla="*/ 207 h 261"/>
                <a:gd name="T6" fmla="*/ 16 w 377"/>
                <a:gd name="T7" fmla="*/ 168 h 261"/>
                <a:gd name="T8" fmla="*/ 0 w 377"/>
                <a:gd name="T9" fmla="*/ 130 h 261"/>
                <a:gd name="T10" fmla="*/ 16 w 377"/>
                <a:gd name="T11" fmla="*/ 92 h 261"/>
                <a:gd name="T12" fmla="*/ 0 w 377"/>
                <a:gd name="T13" fmla="*/ 54 h 261"/>
                <a:gd name="T14" fmla="*/ 54 w 377"/>
                <a:gd name="T15" fmla="*/ 0 h 261"/>
                <a:gd name="T16" fmla="*/ 323 w 377"/>
                <a:gd name="T17" fmla="*/ 0 h 261"/>
                <a:gd name="T18" fmla="*/ 377 w 377"/>
                <a:gd name="T19" fmla="*/ 54 h 261"/>
                <a:gd name="T20" fmla="*/ 361 w 377"/>
                <a:gd name="T21" fmla="*/ 92 h 261"/>
                <a:gd name="T22" fmla="*/ 377 w 377"/>
                <a:gd name="T23" fmla="*/ 130 h 261"/>
                <a:gd name="T24" fmla="*/ 361 w 377"/>
                <a:gd name="T25" fmla="*/ 168 h 261"/>
                <a:gd name="T26" fmla="*/ 377 w 377"/>
                <a:gd name="T27" fmla="*/ 207 h 261"/>
                <a:gd name="T28" fmla="*/ 323 w 377"/>
                <a:gd name="T29" fmla="*/ 261 h 261"/>
                <a:gd name="T30" fmla="*/ 54 w 377"/>
                <a:gd name="T31" fmla="*/ 28 h 261"/>
                <a:gd name="T32" fmla="*/ 28 w 377"/>
                <a:gd name="T33" fmla="*/ 54 h 261"/>
                <a:gd name="T34" fmla="*/ 46 w 377"/>
                <a:gd name="T35" fmla="*/ 79 h 261"/>
                <a:gd name="T36" fmla="*/ 56 w 377"/>
                <a:gd name="T37" fmla="*/ 92 h 261"/>
                <a:gd name="T38" fmla="*/ 46 w 377"/>
                <a:gd name="T39" fmla="*/ 105 h 261"/>
                <a:gd name="T40" fmla="*/ 28 w 377"/>
                <a:gd name="T41" fmla="*/ 130 h 261"/>
                <a:gd name="T42" fmla="*/ 46 w 377"/>
                <a:gd name="T43" fmla="*/ 155 h 261"/>
                <a:gd name="T44" fmla="*/ 56 w 377"/>
                <a:gd name="T45" fmla="*/ 168 h 261"/>
                <a:gd name="T46" fmla="*/ 46 w 377"/>
                <a:gd name="T47" fmla="*/ 181 h 261"/>
                <a:gd name="T48" fmla="*/ 28 w 377"/>
                <a:gd name="T49" fmla="*/ 207 h 261"/>
                <a:gd name="T50" fmla="*/ 54 w 377"/>
                <a:gd name="T51" fmla="*/ 233 h 261"/>
                <a:gd name="T52" fmla="*/ 323 w 377"/>
                <a:gd name="T53" fmla="*/ 233 h 261"/>
                <a:gd name="T54" fmla="*/ 349 w 377"/>
                <a:gd name="T55" fmla="*/ 207 h 261"/>
                <a:gd name="T56" fmla="*/ 331 w 377"/>
                <a:gd name="T57" fmla="*/ 181 h 261"/>
                <a:gd name="T58" fmla="*/ 321 w 377"/>
                <a:gd name="T59" fmla="*/ 168 h 261"/>
                <a:gd name="T60" fmla="*/ 331 w 377"/>
                <a:gd name="T61" fmla="*/ 155 h 261"/>
                <a:gd name="T62" fmla="*/ 349 w 377"/>
                <a:gd name="T63" fmla="*/ 130 h 261"/>
                <a:gd name="T64" fmla="*/ 331 w 377"/>
                <a:gd name="T65" fmla="*/ 105 h 261"/>
                <a:gd name="T66" fmla="*/ 321 w 377"/>
                <a:gd name="T67" fmla="*/ 92 h 261"/>
                <a:gd name="T68" fmla="*/ 331 w 377"/>
                <a:gd name="T69" fmla="*/ 79 h 261"/>
                <a:gd name="T70" fmla="*/ 349 w 377"/>
                <a:gd name="T71" fmla="*/ 54 h 261"/>
                <a:gd name="T72" fmla="*/ 323 w 377"/>
                <a:gd name="T73" fmla="*/ 28 h 261"/>
                <a:gd name="T74" fmla="*/ 54 w 377"/>
                <a:gd name="T75" fmla="*/ 28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7" h="261">
                  <a:moveTo>
                    <a:pt x="323" y="261"/>
                  </a:moveTo>
                  <a:cubicBezTo>
                    <a:pt x="54" y="261"/>
                    <a:pt x="54" y="261"/>
                    <a:pt x="54" y="261"/>
                  </a:cubicBezTo>
                  <a:cubicBezTo>
                    <a:pt x="24" y="261"/>
                    <a:pt x="0" y="237"/>
                    <a:pt x="0" y="207"/>
                  </a:cubicBezTo>
                  <a:cubicBezTo>
                    <a:pt x="0" y="192"/>
                    <a:pt x="6" y="178"/>
                    <a:pt x="16" y="168"/>
                  </a:cubicBezTo>
                  <a:cubicBezTo>
                    <a:pt x="6" y="158"/>
                    <a:pt x="0" y="145"/>
                    <a:pt x="0" y="130"/>
                  </a:cubicBezTo>
                  <a:cubicBezTo>
                    <a:pt x="0" y="115"/>
                    <a:pt x="6" y="102"/>
                    <a:pt x="16" y="92"/>
                  </a:cubicBezTo>
                  <a:cubicBezTo>
                    <a:pt x="6" y="82"/>
                    <a:pt x="0" y="69"/>
                    <a:pt x="0" y="54"/>
                  </a:cubicBezTo>
                  <a:cubicBezTo>
                    <a:pt x="0" y="24"/>
                    <a:pt x="24" y="0"/>
                    <a:pt x="54" y="0"/>
                  </a:cubicBezTo>
                  <a:cubicBezTo>
                    <a:pt x="323" y="0"/>
                    <a:pt x="323" y="0"/>
                    <a:pt x="323" y="0"/>
                  </a:cubicBezTo>
                  <a:cubicBezTo>
                    <a:pt x="353" y="0"/>
                    <a:pt x="377" y="24"/>
                    <a:pt x="377" y="54"/>
                  </a:cubicBezTo>
                  <a:cubicBezTo>
                    <a:pt x="377" y="69"/>
                    <a:pt x="371" y="82"/>
                    <a:pt x="361" y="92"/>
                  </a:cubicBezTo>
                  <a:cubicBezTo>
                    <a:pt x="371" y="102"/>
                    <a:pt x="377" y="115"/>
                    <a:pt x="377" y="130"/>
                  </a:cubicBezTo>
                  <a:cubicBezTo>
                    <a:pt x="377" y="145"/>
                    <a:pt x="371" y="158"/>
                    <a:pt x="361" y="168"/>
                  </a:cubicBezTo>
                  <a:cubicBezTo>
                    <a:pt x="371" y="178"/>
                    <a:pt x="377" y="192"/>
                    <a:pt x="377" y="207"/>
                  </a:cubicBezTo>
                  <a:cubicBezTo>
                    <a:pt x="377" y="237"/>
                    <a:pt x="353" y="261"/>
                    <a:pt x="323" y="261"/>
                  </a:cubicBezTo>
                  <a:close/>
                  <a:moveTo>
                    <a:pt x="54" y="28"/>
                  </a:moveTo>
                  <a:cubicBezTo>
                    <a:pt x="40" y="28"/>
                    <a:pt x="28" y="40"/>
                    <a:pt x="28" y="54"/>
                  </a:cubicBezTo>
                  <a:cubicBezTo>
                    <a:pt x="28" y="65"/>
                    <a:pt x="35" y="75"/>
                    <a:pt x="46" y="79"/>
                  </a:cubicBezTo>
                  <a:cubicBezTo>
                    <a:pt x="52" y="80"/>
                    <a:pt x="56" y="86"/>
                    <a:pt x="56" y="92"/>
                  </a:cubicBezTo>
                  <a:cubicBezTo>
                    <a:pt x="56" y="98"/>
                    <a:pt x="52" y="104"/>
                    <a:pt x="46" y="105"/>
                  </a:cubicBezTo>
                  <a:cubicBezTo>
                    <a:pt x="35" y="109"/>
                    <a:pt x="28" y="119"/>
                    <a:pt x="28" y="130"/>
                  </a:cubicBezTo>
                  <a:cubicBezTo>
                    <a:pt x="28" y="141"/>
                    <a:pt x="35" y="151"/>
                    <a:pt x="46" y="155"/>
                  </a:cubicBezTo>
                  <a:cubicBezTo>
                    <a:pt x="52" y="156"/>
                    <a:pt x="56" y="162"/>
                    <a:pt x="56" y="168"/>
                  </a:cubicBezTo>
                  <a:cubicBezTo>
                    <a:pt x="56" y="174"/>
                    <a:pt x="52" y="180"/>
                    <a:pt x="46" y="181"/>
                  </a:cubicBezTo>
                  <a:cubicBezTo>
                    <a:pt x="36" y="185"/>
                    <a:pt x="28" y="195"/>
                    <a:pt x="28" y="207"/>
                  </a:cubicBezTo>
                  <a:cubicBezTo>
                    <a:pt x="28" y="221"/>
                    <a:pt x="40" y="233"/>
                    <a:pt x="54" y="233"/>
                  </a:cubicBezTo>
                  <a:cubicBezTo>
                    <a:pt x="323" y="233"/>
                    <a:pt x="323" y="233"/>
                    <a:pt x="323" y="233"/>
                  </a:cubicBezTo>
                  <a:cubicBezTo>
                    <a:pt x="337" y="233"/>
                    <a:pt x="349" y="221"/>
                    <a:pt x="349" y="207"/>
                  </a:cubicBezTo>
                  <a:cubicBezTo>
                    <a:pt x="349" y="195"/>
                    <a:pt x="341" y="185"/>
                    <a:pt x="331" y="181"/>
                  </a:cubicBezTo>
                  <a:cubicBezTo>
                    <a:pt x="325" y="180"/>
                    <a:pt x="321" y="174"/>
                    <a:pt x="321" y="168"/>
                  </a:cubicBezTo>
                  <a:cubicBezTo>
                    <a:pt x="321" y="162"/>
                    <a:pt x="325" y="156"/>
                    <a:pt x="331" y="155"/>
                  </a:cubicBezTo>
                  <a:cubicBezTo>
                    <a:pt x="342" y="151"/>
                    <a:pt x="349" y="141"/>
                    <a:pt x="349" y="130"/>
                  </a:cubicBezTo>
                  <a:cubicBezTo>
                    <a:pt x="349" y="119"/>
                    <a:pt x="342" y="109"/>
                    <a:pt x="331" y="105"/>
                  </a:cubicBezTo>
                  <a:cubicBezTo>
                    <a:pt x="325" y="104"/>
                    <a:pt x="321" y="98"/>
                    <a:pt x="321" y="92"/>
                  </a:cubicBezTo>
                  <a:cubicBezTo>
                    <a:pt x="321" y="86"/>
                    <a:pt x="325" y="80"/>
                    <a:pt x="331" y="79"/>
                  </a:cubicBezTo>
                  <a:cubicBezTo>
                    <a:pt x="342" y="75"/>
                    <a:pt x="349" y="65"/>
                    <a:pt x="349" y="54"/>
                  </a:cubicBezTo>
                  <a:cubicBezTo>
                    <a:pt x="349" y="40"/>
                    <a:pt x="337" y="28"/>
                    <a:pt x="323" y="28"/>
                  </a:cubicBezTo>
                  <a:lnTo>
                    <a:pt x="54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32" name="Freeform 48">
              <a:extLst>
                <a:ext uri="{FF2B5EF4-FFF2-40B4-BE49-F238E27FC236}">
                  <a16:creationId xmlns:a16="http://schemas.microsoft.com/office/drawing/2014/main" id="{C950CD73-29D8-4B4B-97F4-487684F390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9288" y="2995613"/>
              <a:ext cx="246062" cy="30162"/>
            </a:xfrm>
            <a:custGeom>
              <a:avLst/>
              <a:gdLst>
                <a:gd name="T0" fmla="*/ 213 w 227"/>
                <a:gd name="T1" fmla="*/ 28 h 28"/>
                <a:gd name="T2" fmla="*/ 14 w 227"/>
                <a:gd name="T3" fmla="*/ 28 h 28"/>
                <a:gd name="T4" fmla="*/ 0 w 227"/>
                <a:gd name="T5" fmla="*/ 14 h 28"/>
                <a:gd name="T6" fmla="*/ 14 w 227"/>
                <a:gd name="T7" fmla="*/ 0 h 28"/>
                <a:gd name="T8" fmla="*/ 213 w 227"/>
                <a:gd name="T9" fmla="*/ 0 h 28"/>
                <a:gd name="T10" fmla="*/ 227 w 227"/>
                <a:gd name="T11" fmla="*/ 14 h 28"/>
                <a:gd name="T12" fmla="*/ 213 w 227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7" h="28">
                  <a:moveTo>
                    <a:pt x="213" y="28"/>
                  </a:moveTo>
                  <a:cubicBezTo>
                    <a:pt x="14" y="28"/>
                    <a:pt x="14" y="28"/>
                    <a:pt x="14" y="28"/>
                  </a:cubicBezTo>
                  <a:cubicBezTo>
                    <a:pt x="6" y="28"/>
                    <a:pt x="0" y="22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21" y="0"/>
                    <a:pt x="227" y="6"/>
                    <a:pt x="227" y="14"/>
                  </a:cubicBezTo>
                  <a:cubicBezTo>
                    <a:pt x="227" y="22"/>
                    <a:pt x="221" y="28"/>
                    <a:pt x="21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33" name="Freeform 49">
              <a:extLst>
                <a:ext uri="{FF2B5EF4-FFF2-40B4-BE49-F238E27FC236}">
                  <a16:creationId xmlns:a16="http://schemas.microsoft.com/office/drawing/2014/main" id="{F95180C9-CEAB-4230-8D47-F43D9D110DB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9288" y="3076575"/>
              <a:ext cx="246062" cy="30162"/>
            </a:xfrm>
            <a:custGeom>
              <a:avLst/>
              <a:gdLst>
                <a:gd name="T0" fmla="*/ 213 w 227"/>
                <a:gd name="T1" fmla="*/ 28 h 28"/>
                <a:gd name="T2" fmla="*/ 14 w 227"/>
                <a:gd name="T3" fmla="*/ 28 h 28"/>
                <a:gd name="T4" fmla="*/ 0 w 227"/>
                <a:gd name="T5" fmla="*/ 14 h 28"/>
                <a:gd name="T6" fmla="*/ 14 w 227"/>
                <a:gd name="T7" fmla="*/ 0 h 28"/>
                <a:gd name="T8" fmla="*/ 213 w 227"/>
                <a:gd name="T9" fmla="*/ 0 h 28"/>
                <a:gd name="T10" fmla="*/ 227 w 227"/>
                <a:gd name="T11" fmla="*/ 14 h 28"/>
                <a:gd name="T12" fmla="*/ 213 w 227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7" h="28">
                  <a:moveTo>
                    <a:pt x="213" y="28"/>
                  </a:moveTo>
                  <a:cubicBezTo>
                    <a:pt x="14" y="28"/>
                    <a:pt x="14" y="28"/>
                    <a:pt x="14" y="28"/>
                  </a:cubicBezTo>
                  <a:cubicBezTo>
                    <a:pt x="6" y="28"/>
                    <a:pt x="0" y="22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21" y="0"/>
                    <a:pt x="227" y="6"/>
                    <a:pt x="227" y="14"/>
                  </a:cubicBezTo>
                  <a:cubicBezTo>
                    <a:pt x="227" y="22"/>
                    <a:pt x="221" y="28"/>
                    <a:pt x="21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34" name="Freeform 50">
              <a:extLst>
                <a:ext uri="{FF2B5EF4-FFF2-40B4-BE49-F238E27FC236}">
                  <a16:creationId xmlns:a16="http://schemas.microsoft.com/office/drawing/2014/main" id="{66537F15-4BD8-4C29-A3B1-05DB265036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6750" y="2562225"/>
              <a:ext cx="211137" cy="376237"/>
            </a:xfrm>
            <a:custGeom>
              <a:avLst/>
              <a:gdLst>
                <a:gd name="T0" fmla="*/ 195 w 195"/>
                <a:gd name="T1" fmla="*/ 17 h 347"/>
                <a:gd name="T2" fmla="*/ 188 w 195"/>
                <a:gd name="T3" fmla="*/ 4 h 347"/>
                <a:gd name="T4" fmla="*/ 169 w 195"/>
                <a:gd name="T5" fmla="*/ 9 h 347"/>
                <a:gd name="T6" fmla="*/ 153 w 195"/>
                <a:gd name="T7" fmla="*/ 39 h 347"/>
                <a:gd name="T8" fmla="*/ 139 w 195"/>
                <a:gd name="T9" fmla="*/ 13 h 347"/>
                <a:gd name="T10" fmla="*/ 132 w 195"/>
                <a:gd name="T11" fmla="*/ 4 h 347"/>
                <a:gd name="T12" fmla="*/ 113 w 195"/>
                <a:gd name="T13" fmla="*/ 9 h 347"/>
                <a:gd name="T14" fmla="*/ 97 w 195"/>
                <a:gd name="T15" fmla="*/ 39 h 347"/>
                <a:gd name="T16" fmla="*/ 84 w 195"/>
                <a:gd name="T17" fmla="*/ 13 h 347"/>
                <a:gd name="T18" fmla="*/ 77 w 195"/>
                <a:gd name="T19" fmla="*/ 4 h 347"/>
                <a:gd name="T20" fmla="*/ 58 w 195"/>
                <a:gd name="T21" fmla="*/ 9 h 347"/>
                <a:gd name="T22" fmla="*/ 41 w 195"/>
                <a:gd name="T23" fmla="*/ 39 h 347"/>
                <a:gd name="T24" fmla="*/ 26 w 195"/>
                <a:gd name="T25" fmla="*/ 11 h 347"/>
                <a:gd name="T26" fmla="*/ 8 w 195"/>
                <a:gd name="T27" fmla="*/ 5 h 347"/>
                <a:gd name="T28" fmla="*/ 0 w 195"/>
                <a:gd name="T29" fmla="*/ 17 h 347"/>
                <a:gd name="T30" fmla="*/ 0 w 195"/>
                <a:gd name="T31" fmla="*/ 18 h 347"/>
                <a:gd name="T32" fmla="*/ 0 w 195"/>
                <a:gd name="T33" fmla="*/ 281 h 347"/>
                <a:gd name="T34" fmla="*/ 14 w 195"/>
                <a:gd name="T35" fmla="*/ 295 h 347"/>
                <a:gd name="T36" fmla="*/ 28 w 195"/>
                <a:gd name="T37" fmla="*/ 281 h 347"/>
                <a:gd name="T38" fmla="*/ 28 w 195"/>
                <a:gd name="T39" fmla="*/ 74 h 347"/>
                <a:gd name="T40" fmla="*/ 29 w 195"/>
                <a:gd name="T41" fmla="*/ 75 h 347"/>
                <a:gd name="T42" fmla="*/ 41 w 195"/>
                <a:gd name="T43" fmla="*/ 83 h 347"/>
                <a:gd name="T44" fmla="*/ 41 w 195"/>
                <a:gd name="T45" fmla="*/ 83 h 347"/>
                <a:gd name="T46" fmla="*/ 53 w 195"/>
                <a:gd name="T47" fmla="*/ 76 h 347"/>
                <a:gd name="T48" fmla="*/ 69 w 195"/>
                <a:gd name="T49" fmla="*/ 46 h 347"/>
                <a:gd name="T50" fmla="*/ 85 w 195"/>
                <a:gd name="T51" fmla="*/ 75 h 347"/>
                <a:gd name="T52" fmla="*/ 97 w 195"/>
                <a:gd name="T53" fmla="*/ 83 h 347"/>
                <a:gd name="T54" fmla="*/ 97 w 195"/>
                <a:gd name="T55" fmla="*/ 83 h 347"/>
                <a:gd name="T56" fmla="*/ 109 w 195"/>
                <a:gd name="T57" fmla="*/ 76 h 347"/>
                <a:gd name="T58" fmla="*/ 125 w 195"/>
                <a:gd name="T59" fmla="*/ 46 h 347"/>
                <a:gd name="T60" fmla="*/ 141 w 195"/>
                <a:gd name="T61" fmla="*/ 76 h 347"/>
                <a:gd name="T62" fmla="*/ 153 w 195"/>
                <a:gd name="T63" fmla="*/ 83 h 347"/>
                <a:gd name="T64" fmla="*/ 153 w 195"/>
                <a:gd name="T65" fmla="*/ 83 h 347"/>
                <a:gd name="T66" fmla="*/ 165 w 195"/>
                <a:gd name="T67" fmla="*/ 76 h 347"/>
                <a:gd name="T68" fmla="*/ 167 w 195"/>
                <a:gd name="T69" fmla="*/ 72 h 347"/>
                <a:gd name="T70" fmla="*/ 167 w 195"/>
                <a:gd name="T71" fmla="*/ 333 h 347"/>
                <a:gd name="T72" fmla="*/ 181 w 195"/>
                <a:gd name="T73" fmla="*/ 347 h 347"/>
                <a:gd name="T74" fmla="*/ 195 w 195"/>
                <a:gd name="T75" fmla="*/ 333 h 347"/>
                <a:gd name="T76" fmla="*/ 195 w 195"/>
                <a:gd name="T77" fmla="*/ 18 h 347"/>
                <a:gd name="T78" fmla="*/ 195 w 195"/>
                <a:gd name="T79" fmla="*/ 1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5" h="347">
                  <a:moveTo>
                    <a:pt x="195" y="17"/>
                  </a:moveTo>
                  <a:cubicBezTo>
                    <a:pt x="195" y="12"/>
                    <a:pt x="193" y="6"/>
                    <a:pt x="188" y="4"/>
                  </a:cubicBezTo>
                  <a:cubicBezTo>
                    <a:pt x="181" y="0"/>
                    <a:pt x="172" y="3"/>
                    <a:pt x="169" y="9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39" y="13"/>
                    <a:pt x="139" y="13"/>
                    <a:pt x="139" y="13"/>
                  </a:cubicBezTo>
                  <a:cubicBezTo>
                    <a:pt x="138" y="9"/>
                    <a:pt x="135" y="6"/>
                    <a:pt x="132" y="4"/>
                  </a:cubicBezTo>
                  <a:cubicBezTo>
                    <a:pt x="125" y="0"/>
                    <a:pt x="116" y="3"/>
                    <a:pt x="113" y="9"/>
                  </a:cubicBezTo>
                  <a:cubicBezTo>
                    <a:pt x="97" y="39"/>
                    <a:pt x="97" y="39"/>
                    <a:pt x="97" y="39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3" y="9"/>
                    <a:pt x="80" y="6"/>
                    <a:pt x="77" y="4"/>
                  </a:cubicBezTo>
                  <a:cubicBezTo>
                    <a:pt x="70" y="0"/>
                    <a:pt x="61" y="2"/>
                    <a:pt x="58" y="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3" y="4"/>
                    <a:pt x="14" y="1"/>
                    <a:pt x="8" y="5"/>
                  </a:cubicBezTo>
                  <a:cubicBezTo>
                    <a:pt x="3" y="7"/>
                    <a:pt x="0" y="12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0" y="289"/>
                    <a:pt x="6" y="295"/>
                    <a:pt x="14" y="295"/>
                  </a:cubicBezTo>
                  <a:cubicBezTo>
                    <a:pt x="22" y="295"/>
                    <a:pt x="28" y="289"/>
                    <a:pt x="28" y="281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29" y="75"/>
                    <a:pt x="29" y="75"/>
                    <a:pt x="29" y="75"/>
                  </a:cubicBezTo>
                  <a:cubicBezTo>
                    <a:pt x="31" y="80"/>
                    <a:pt x="36" y="83"/>
                    <a:pt x="41" y="83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6" y="83"/>
                    <a:pt x="51" y="80"/>
                    <a:pt x="53" y="76"/>
                  </a:cubicBezTo>
                  <a:cubicBezTo>
                    <a:pt x="69" y="46"/>
                    <a:pt x="69" y="46"/>
                    <a:pt x="69" y="46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7" y="80"/>
                    <a:pt x="92" y="83"/>
                    <a:pt x="97" y="83"/>
                  </a:cubicBezTo>
                  <a:cubicBezTo>
                    <a:pt x="97" y="83"/>
                    <a:pt x="97" y="83"/>
                    <a:pt x="97" y="83"/>
                  </a:cubicBezTo>
                  <a:cubicBezTo>
                    <a:pt x="102" y="83"/>
                    <a:pt x="107" y="80"/>
                    <a:pt x="109" y="76"/>
                  </a:cubicBezTo>
                  <a:cubicBezTo>
                    <a:pt x="125" y="46"/>
                    <a:pt x="125" y="46"/>
                    <a:pt x="125" y="46"/>
                  </a:cubicBezTo>
                  <a:cubicBezTo>
                    <a:pt x="141" y="76"/>
                    <a:pt x="141" y="76"/>
                    <a:pt x="141" y="76"/>
                  </a:cubicBezTo>
                  <a:cubicBezTo>
                    <a:pt x="143" y="80"/>
                    <a:pt x="148" y="83"/>
                    <a:pt x="153" y="83"/>
                  </a:cubicBezTo>
                  <a:cubicBezTo>
                    <a:pt x="153" y="83"/>
                    <a:pt x="153" y="83"/>
                    <a:pt x="153" y="83"/>
                  </a:cubicBezTo>
                  <a:cubicBezTo>
                    <a:pt x="158" y="83"/>
                    <a:pt x="163" y="80"/>
                    <a:pt x="165" y="76"/>
                  </a:cubicBezTo>
                  <a:cubicBezTo>
                    <a:pt x="167" y="72"/>
                    <a:pt x="167" y="72"/>
                    <a:pt x="167" y="72"/>
                  </a:cubicBezTo>
                  <a:cubicBezTo>
                    <a:pt x="167" y="333"/>
                    <a:pt x="167" y="333"/>
                    <a:pt x="167" y="333"/>
                  </a:cubicBezTo>
                  <a:cubicBezTo>
                    <a:pt x="167" y="341"/>
                    <a:pt x="173" y="347"/>
                    <a:pt x="181" y="347"/>
                  </a:cubicBezTo>
                  <a:cubicBezTo>
                    <a:pt x="189" y="347"/>
                    <a:pt x="195" y="341"/>
                    <a:pt x="195" y="333"/>
                  </a:cubicBezTo>
                  <a:cubicBezTo>
                    <a:pt x="195" y="18"/>
                    <a:pt x="195" y="18"/>
                    <a:pt x="195" y="18"/>
                  </a:cubicBezTo>
                  <a:cubicBezTo>
                    <a:pt x="195" y="18"/>
                    <a:pt x="195" y="18"/>
                    <a:pt x="19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DD4031F4-A3AD-446B-871D-61DB9412F15D}"/>
              </a:ext>
            </a:extLst>
          </p:cNvPr>
          <p:cNvGrpSpPr/>
          <p:nvPr/>
        </p:nvGrpSpPr>
        <p:grpSpPr>
          <a:xfrm>
            <a:off x="4763032" y="5112188"/>
            <a:ext cx="468721" cy="486017"/>
            <a:chOff x="3367561" y="3794125"/>
            <a:chExt cx="860425" cy="892175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36" name="Freeform 14">
              <a:extLst>
                <a:ext uri="{FF2B5EF4-FFF2-40B4-BE49-F238E27FC236}">
                  <a16:creationId xmlns:a16="http://schemas.microsoft.com/office/drawing/2014/main" id="{39A50F5A-2398-4CFD-853E-8383B790A6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5861" y="4473575"/>
              <a:ext cx="120650" cy="192087"/>
            </a:xfrm>
            <a:custGeom>
              <a:avLst/>
              <a:gdLst>
                <a:gd name="T0" fmla="*/ 56 w 112"/>
                <a:gd name="T1" fmla="*/ 177 h 177"/>
                <a:gd name="T2" fmla="*/ 0 w 112"/>
                <a:gd name="T3" fmla="*/ 121 h 177"/>
                <a:gd name="T4" fmla="*/ 0 w 112"/>
                <a:gd name="T5" fmla="*/ 14 h 177"/>
                <a:gd name="T6" fmla="*/ 14 w 112"/>
                <a:gd name="T7" fmla="*/ 0 h 177"/>
                <a:gd name="T8" fmla="*/ 28 w 112"/>
                <a:gd name="T9" fmla="*/ 14 h 177"/>
                <a:gd name="T10" fmla="*/ 28 w 112"/>
                <a:gd name="T11" fmla="*/ 121 h 177"/>
                <a:gd name="T12" fmla="*/ 56 w 112"/>
                <a:gd name="T13" fmla="*/ 149 h 177"/>
                <a:gd name="T14" fmla="*/ 84 w 112"/>
                <a:gd name="T15" fmla="*/ 121 h 177"/>
                <a:gd name="T16" fmla="*/ 84 w 112"/>
                <a:gd name="T17" fmla="*/ 14 h 177"/>
                <a:gd name="T18" fmla="*/ 98 w 112"/>
                <a:gd name="T19" fmla="*/ 0 h 177"/>
                <a:gd name="T20" fmla="*/ 112 w 112"/>
                <a:gd name="T21" fmla="*/ 14 h 177"/>
                <a:gd name="T22" fmla="*/ 112 w 112"/>
                <a:gd name="T23" fmla="*/ 121 h 177"/>
                <a:gd name="T24" fmla="*/ 56 w 112"/>
                <a:gd name="T25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2" h="177">
                  <a:moveTo>
                    <a:pt x="56" y="177"/>
                  </a:moveTo>
                  <a:cubicBezTo>
                    <a:pt x="25" y="177"/>
                    <a:pt x="0" y="152"/>
                    <a:pt x="0" y="12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8" y="136"/>
                    <a:pt x="41" y="149"/>
                    <a:pt x="56" y="149"/>
                  </a:cubicBezTo>
                  <a:cubicBezTo>
                    <a:pt x="72" y="149"/>
                    <a:pt x="84" y="137"/>
                    <a:pt x="84" y="121"/>
                  </a:cubicBezTo>
                  <a:cubicBezTo>
                    <a:pt x="84" y="14"/>
                    <a:pt x="84" y="14"/>
                    <a:pt x="84" y="14"/>
                  </a:cubicBezTo>
                  <a:cubicBezTo>
                    <a:pt x="84" y="6"/>
                    <a:pt x="90" y="0"/>
                    <a:pt x="98" y="0"/>
                  </a:cubicBezTo>
                  <a:cubicBezTo>
                    <a:pt x="106" y="0"/>
                    <a:pt x="112" y="6"/>
                    <a:pt x="112" y="14"/>
                  </a:cubicBezTo>
                  <a:cubicBezTo>
                    <a:pt x="112" y="121"/>
                    <a:pt x="112" y="121"/>
                    <a:pt x="112" y="121"/>
                  </a:cubicBezTo>
                  <a:cubicBezTo>
                    <a:pt x="112" y="152"/>
                    <a:pt x="87" y="177"/>
                    <a:pt x="56" y="1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37" name="Freeform 15">
              <a:extLst>
                <a:ext uri="{FF2B5EF4-FFF2-40B4-BE49-F238E27FC236}">
                  <a16:creationId xmlns:a16="http://schemas.microsoft.com/office/drawing/2014/main" id="{F365EF45-FB23-4155-BC48-5D927793F5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8848" y="4468813"/>
              <a:ext cx="223837" cy="217487"/>
            </a:xfrm>
            <a:custGeom>
              <a:avLst/>
              <a:gdLst>
                <a:gd name="T0" fmla="*/ 60 w 206"/>
                <a:gd name="T1" fmla="*/ 202 h 202"/>
                <a:gd name="T2" fmla="*/ 18 w 206"/>
                <a:gd name="T3" fmla="*/ 184 h 202"/>
                <a:gd name="T4" fmla="*/ 18 w 206"/>
                <a:gd name="T5" fmla="*/ 184 h 202"/>
                <a:gd name="T6" fmla="*/ 0 w 206"/>
                <a:gd name="T7" fmla="*/ 140 h 202"/>
                <a:gd name="T8" fmla="*/ 13 w 206"/>
                <a:gd name="T9" fmla="*/ 110 h 202"/>
                <a:gd name="T10" fmla="*/ 118 w 206"/>
                <a:gd name="T11" fmla="*/ 5 h 202"/>
                <a:gd name="T12" fmla="*/ 138 w 206"/>
                <a:gd name="T13" fmla="*/ 5 h 202"/>
                <a:gd name="T14" fmla="*/ 138 w 206"/>
                <a:gd name="T15" fmla="*/ 25 h 202"/>
                <a:gd name="T16" fmla="*/ 33 w 206"/>
                <a:gd name="T17" fmla="*/ 130 h 202"/>
                <a:gd name="T18" fmla="*/ 33 w 206"/>
                <a:gd name="T19" fmla="*/ 130 h 202"/>
                <a:gd name="T20" fmla="*/ 28 w 206"/>
                <a:gd name="T21" fmla="*/ 141 h 202"/>
                <a:gd name="T22" fmla="*/ 38 w 206"/>
                <a:gd name="T23" fmla="*/ 164 h 202"/>
                <a:gd name="T24" fmla="*/ 61 w 206"/>
                <a:gd name="T25" fmla="*/ 174 h 202"/>
                <a:gd name="T26" fmla="*/ 72 w 206"/>
                <a:gd name="T27" fmla="*/ 169 h 202"/>
                <a:gd name="T28" fmla="*/ 72 w 206"/>
                <a:gd name="T29" fmla="*/ 169 h 202"/>
                <a:gd name="T30" fmla="*/ 181 w 206"/>
                <a:gd name="T31" fmla="*/ 61 h 202"/>
                <a:gd name="T32" fmla="*/ 201 w 206"/>
                <a:gd name="T33" fmla="*/ 61 h 202"/>
                <a:gd name="T34" fmla="*/ 201 w 206"/>
                <a:gd name="T35" fmla="*/ 81 h 202"/>
                <a:gd name="T36" fmla="*/ 92 w 206"/>
                <a:gd name="T37" fmla="*/ 189 h 202"/>
                <a:gd name="T38" fmla="*/ 62 w 206"/>
                <a:gd name="T39" fmla="*/ 202 h 202"/>
                <a:gd name="T40" fmla="*/ 60 w 206"/>
                <a:gd name="T41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6" h="202">
                  <a:moveTo>
                    <a:pt x="60" y="202"/>
                  </a:moveTo>
                  <a:cubicBezTo>
                    <a:pt x="46" y="202"/>
                    <a:pt x="30" y="196"/>
                    <a:pt x="18" y="184"/>
                  </a:cubicBezTo>
                  <a:cubicBezTo>
                    <a:pt x="18" y="184"/>
                    <a:pt x="18" y="184"/>
                    <a:pt x="18" y="184"/>
                  </a:cubicBezTo>
                  <a:cubicBezTo>
                    <a:pt x="6" y="171"/>
                    <a:pt x="0" y="155"/>
                    <a:pt x="0" y="140"/>
                  </a:cubicBezTo>
                  <a:cubicBezTo>
                    <a:pt x="0" y="128"/>
                    <a:pt x="5" y="118"/>
                    <a:pt x="13" y="11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24" y="0"/>
                    <a:pt x="132" y="0"/>
                    <a:pt x="138" y="5"/>
                  </a:cubicBezTo>
                  <a:cubicBezTo>
                    <a:pt x="143" y="11"/>
                    <a:pt x="143" y="19"/>
                    <a:pt x="138" y="25"/>
                  </a:cubicBezTo>
                  <a:cubicBezTo>
                    <a:pt x="33" y="130"/>
                    <a:pt x="33" y="130"/>
                    <a:pt x="33" y="130"/>
                  </a:cubicBezTo>
                  <a:cubicBezTo>
                    <a:pt x="33" y="130"/>
                    <a:pt x="33" y="130"/>
                    <a:pt x="33" y="130"/>
                  </a:cubicBezTo>
                  <a:cubicBezTo>
                    <a:pt x="30" y="133"/>
                    <a:pt x="28" y="136"/>
                    <a:pt x="28" y="141"/>
                  </a:cubicBezTo>
                  <a:cubicBezTo>
                    <a:pt x="28" y="149"/>
                    <a:pt x="31" y="157"/>
                    <a:pt x="38" y="164"/>
                  </a:cubicBezTo>
                  <a:cubicBezTo>
                    <a:pt x="45" y="171"/>
                    <a:pt x="53" y="174"/>
                    <a:pt x="61" y="174"/>
                  </a:cubicBezTo>
                  <a:cubicBezTo>
                    <a:pt x="66" y="174"/>
                    <a:pt x="69" y="172"/>
                    <a:pt x="72" y="169"/>
                  </a:cubicBezTo>
                  <a:cubicBezTo>
                    <a:pt x="72" y="169"/>
                    <a:pt x="72" y="169"/>
                    <a:pt x="72" y="169"/>
                  </a:cubicBezTo>
                  <a:cubicBezTo>
                    <a:pt x="181" y="61"/>
                    <a:pt x="181" y="61"/>
                    <a:pt x="181" y="61"/>
                  </a:cubicBezTo>
                  <a:cubicBezTo>
                    <a:pt x="187" y="56"/>
                    <a:pt x="196" y="56"/>
                    <a:pt x="201" y="61"/>
                  </a:cubicBezTo>
                  <a:cubicBezTo>
                    <a:pt x="206" y="67"/>
                    <a:pt x="206" y="76"/>
                    <a:pt x="201" y="81"/>
                  </a:cubicBezTo>
                  <a:cubicBezTo>
                    <a:pt x="92" y="189"/>
                    <a:pt x="92" y="189"/>
                    <a:pt x="92" y="189"/>
                  </a:cubicBezTo>
                  <a:cubicBezTo>
                    <a:pt x="84" y="197"/>
                    <a:pt x="74" y="202"/>
                    <a:pt x="62" y="202"/>
                  </a:cubicBezTo>
                  <a:cubicBezTo>
                    <a:pt x="61" y="202"/>
                    <a:pt x="61" y="202"/>
                    <a:pt x="60" y="2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38" name="Freeform 16">
              <a:extLst>
                <a:ext uri="{FF2B5EF4-FFF2-40B4-BE49-F238E27FC236}">
                  <a16:creationId xmlns:a16="http://schemas.microsoft.com/office/drawing/2014/main" id="{F7EFB06B-A007-497E-BB6F-682E9FA71B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9211" y="4468813"/>
              <a:ext cx="220662" cy="217487"/>
            </a:xfrm>
            <a:custGeom>
              <a:avLst/>
              <a:gdLst>
                <a:gd name="T0" fmla="*/ 145 w 205"/>
                <a:gd name="T1" fmla="*/ 202 h 202"/>
                <a:gd name="T2" fmla="*/ 144 w 205"/>
                <a:gd name="T3" fmla="*/ 202 h 202"/>
                <a:gd name="T4" fmla="*/ 113 w 205"/>
                <a:gd name="T5" fmla="*/ 189 h 202"/>
                <a:gd name="T6" fmla="*/ 5 w 205"/>
                <a:gd name="T7" fmla="*/ 81 h 202"/>
                <a:gd name="T8" fmla="*/ 5 w 205"/>
                <a:gd name="T9" fmla="*/ 61 h 202"/>
                <a:gd name="T10" fmla="*/ 25 w 205"/>
                <a:gd name="T11" fmla="*/ 61 h 202"/>
                <a:gd name="T12" fmla="*/ 133 w 205"/>
                <a:gd name="T13" fmla="*/ 169 h 202"/>
                <a:gd name="T14" fmla="*/ 133 w 205"/>
                <a:gd name="T15" fmla="*/ 169 h 202"/>
                <a:gd name="T16" fmla="*/ 145 w 205"/>
                <a:gd name="T17" fmla="*/ 174 h 202"/>
                <a:gd name="T18" fmla="*/ 167 w 205"/>
                <a:gd name="T19" fmla="*/ 164 h 202"/>
                <a:gd name="T20" fmla="*/ 177 w 205"/>
                <a:gd name="T21" fmla="*/ 141 h 202"/>
                <a:gd name="T22" fmla="*/ 172 w 205"/>
                <a:gd name="T23" fmla="*/ 130 h 202"/>
                <a:gd name="T24" fmla="*/ 172 w 205"/>
                <a:gd name="T25" fmla="*/ 130 h 202"/>
                <a:gd name="T26" fmla="*/ 68 w 205"/>
                <a:gd name="T27" fmla="*/ 25 h 202"/>
                <a:gd name="T28" fmla="*/ 68 w 205"/>
                <a:gd name="T29" fmla="*/ 5 h 202"/>
                <a:gd name="T30" fmla="*/ 88 w 205"/>
                <a:gd name="T31" fmla="*/ 5 h 202"/>
                <a:gd name="T32" fmla="*/ 192 w 205"/>
                <a:gd name="T33" fmla="*/ 110 h 202"/>
                <a:gd name="T34" fmla="*/ 205 w 205"/>
                <a:gd name="T35" fmla="*/ 140 h 202"/>
                <a:gd name="T36" fmla="*/ 187 w 205"/>
                <a:gd name="T37" fmla="*/ 184 h 202"/>
                <a:gd name="T38" fmla="*/ 187 w 205"/>
                <a:gd name="T39" fmla="*/ 184 h 202"/>
                <a:gd name="T40" fmla="*/ 145 w 205"/>
                <a:gd name="T41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5" h="202">
                  <a:moveTo>
                    <a:pt x="145" y="202"/>
                  </a:moveTo>
                  <a:cubicBezTo>
                    <a:pt x="145" y="202"/>
                    <a:pt x="144" y="202"/>
                    <a:pt x="144" y="202"/>
                  </a:cubicBezTo>
                  <a:cubicBezTo>
                    <a:pt x="132" y="202"/>
                    <a:pt x="121" y="197"/>
                    <a:pt x="113" y="189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0" y="75"/>
                    <a:pt x="0" y="67"/>
                    <a:pt x="5" y="61"/>
                  </a:cubicBezTo>
                  <a:cubicBezTo>
                    <a:pt x="11" y="56"/>
                    <a:pt x="19" y="56"/>
                    <a:pt x="25" y="61"/>
                  </a:cubicBezTo>
                  <a:cubicBezTo>
                    <a:pt x="133" y="169"/>
                    <a:pt x="133" y="169"/>
                    <a:pt x="133" y="169"/>
                  </a:cubicBezTo>
                  <a:cubicBezTo>
                    <a:pt x="133" y="169"/>
                    <a:pt x="133" y="169"/>
                    <a:pt x="133" y="169"/>
                  </a:cubicBezTo>
                  <a:cubicBezTo>
                    <a:pt x="137" y="173"/>
                    <a:pt x="141" y="174"/>
                    <a:pt x="145" y="174"/>
                  </a:cubicBezTo>
                  <a:cubicBezTo>
                    <a:pt x="152" y="174"/>
                    <a:pt x="161" y="170"/>
                    <a:pt x="167" y="164"/>
                  </a:cubicBezTo>
                  <a:cubicBezTo>
                    <a:pt x="173" y="157"/>
                    <a:pt x="177" y="149"/>
                    <a:pt x="177" y="141"/>
                  </a:cubicBezTo>
                  <a:cubicBezTo>
                    <a:pt x="177" y="136"/>
                    <a:pt x="175" y="133"/>
                    <a:pt x="172" y="130"/>
                  </a:cubicBezTo>
                  <a:cubicBezTo>
                    <a:pt x="172" y="130"/>
                    <a:pt x="172" y="130"/>
                    <a:pt x="172" y="130"/>
                  </a:cubicBezTo>
                  <a:cubicBezTo>
                    <a:pt x="68" y="25"/>
                    <a:pt x="68" y="25"/>
                    <a:pt x="68" y="25"/>
                  </a:cubicBezTo>
                  <a:cubicBezTo>
                    <a:pt x="63" y="19"/>
                    <a:pt x="63" y="10"/>
                    <a:pt x="68" y="5"/>
                  </a:cubicBezTo>
                  <a:cubicBezTo>
                    <a:pt x="74" y="0"/>
                    <a:pt x="83" y="0"/>
                    <a:pt x="88" y="5"/>
                  </a:cubicBezTo>
                  <a:cubicBezTo>
                    <a:pt x="192" y="110"/>
                    <a:pt x="192" y="110"/>
                    <a:pt x="192" y="110"/>
                  </a:cubicBezTo>
                  <a:cubicBezTo>
                    <a:pt x="200" y="118"/>
                    <a:pt x="205" y="128"/>
                    <a:pt x="205" y="140"/>
                  </a:cubicBezTo>
                  <a:cubicBezTo>
                    <a:pt x="205" y="155"/>
                    <a:pt x="199" y="171"/>
                    <a:pt x="187" y="184"/>
                  </a:cubicBezTo>
                  <a:cubicBezTo>
                    <a:pt x="187" y="184"/>
                    <a:pt x="187" y="184"/>
                    <a:pt x="187" y="184"/>
                  </a:cubicBezTo>
                  <a:cubicBezTo>
                    <a:pt x="176" y="195"/>
                    <a:pt x="160" y="202"/>
                    <a:pt x="145" y="2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39" name="Freeform 17">
              <a:extLst>
                <a:ext uri="{FF2B5EF4-FFF2-40B4-BE49-F238E27FC236}">
                  <a16:creationId xmlns:a16="http://schemas.microsoft.com/office/drawing/2014/main" id="{DE7AEE78-47AD-439E-883F-952F248FD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7561" y="3794125"/>
              <a:ext cx="860425" cy="120650"/>
            </a:xfrm>
            <a:custGeom>
              <a:avLst/>
              <a:gdLst>
                <a:gd name="T0" fmla="*/ 741 w 797"/>
                <a:gd name="T1" fmla="*/ 112 h 112"/>
                <a:gd name="T2" fmla="*/ 56 w 797"/>
                <a:gd name="T3" fmla="*/ 112 h 112"/>
                <a:gd name="T4" fmla="*/ 0 w 797"/>
                <a:gd name="T5" fmla="*/ 56 h 112"/>
                <a:gd name="T6" fmla="*/ 56 w 797"/>
                <a:gd name="T7" fmla="*/ 0 h 112"/>
                <a:gd name="T8" fmla="*/ 587 w 797"/>
                <a:gd name="T9" fmla="*/ 0 h 112"/>
                <a:gd name="T10" fmla="*/ 601 w 797"/>
                <a:gd name="T11" fmla="*/ 14 h 112"/>
                <a:gd name="T12" fmla="*/ 587 w 797"/>
                <a:gd name="T13" fmla="*/ 28 h 112"/>
                <a:gd name="T14" fmla="*/ 56 w 797"/>
                <a:gd name="T15" fmla="*/ 28 h 112"/>
                <a:gd name="T16" fmla="*/ 28 w 797"/>
                <a:gd name="T17" fmla="*/ 56 h 112"/>
                <a:gd name="T18" fmla="*/ 56 w 797"/>
                <a:gd name="T19" fmla="*/ 84 h 112"/>
                <a:gd name="T20" fmla="*/ 741 w 797"/>
                <a:gd name="T21" fmla="*/ 84 h 112"/>
                <a:gd name="T22" fmla="*/ 769 w 797"/>
                <a:gd name="T23" fmla="*/ 56 h 112"/>
                <a:gd name="T24" fmla="*/ 741 w 797"/>
                <a:gd name="T25" fmla="*/ 28 h 112"/>
                <a:gd name="T26" fmla="*/ 634 w 797"/>
                <a:gd name="T27" fmla="*/ 28 h 112"/>
                <a:gd name="T28" fmla="*/ 620 w 797"/>
                <a:gd name="T29" fmla="*/ 14 h 112"/>
                <a:gd name="T30" fmla="*/ 634 w 797"/>
                <a:gd name="T31" fmla="*/ 0 h 112"/>
                <a:gd name="T32" fmla="*/ 741 w 797"/>
                <a:gd name="T33" fmla="*/ 0 h 112"/>
                <a:gd name="T34" fmla="*/ 797 w 797"/>
                <a:gd name="T35" fmla="*/ 56 h 112"/>
                <a:gd name="T36" fmla="*/ 741 w 797"/>
                <a:gd name="T37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97" h="112">
                  <a:moveTo>
                    <a:pt x="741" y="112"/>
                  </a:moveTo>
                  <a:cubicBezTo>
                    <a:pt x="56" y="112"/>
                    <a:pt x="56" y="112"/>
                    <a:pt x="56" y="112"/>
                  </a:cubicBezTo>
                  <a:cubicBezTo>
                    <a:pt x="25" y="112"/>
                    <a:pt x="0" y="87"/>
                    <a:pt x="0" y="56"/>
                  </a:cubicBezTo>
                  <a:cubicBezTo>
                    <a:pt x="0" y="24"/>
                    <a:pt x="24" y="0"/>
                    <a:pt x="56" y="0"/>
                  </a:cubicBezTo>
                  <a:cubicBezTo>
                    <a:pt x="587" y="0"/>
                    <a:pt x="587" y="0"/>
                    <a:pt x="587" y="0"/>
                  </a:cubicBezTo>
                  <a:cubicBezTo>
                    <a:pt x="595" y="0"/>
                    <a:pt x="601" y="6"/>
                    <a:pt x="601" y="14"/>
                  </a:cubicBezTo>
                  <a:cubicBezTo>
                    <a:pt x="601" y="22"/>
                    <a:pt x="595" y="28"/>
                    <a:pt x="587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40" y="28"/>
                    <a:pt x="28" y="40"/>
                    <a:pt x="28" y="56"/>
                  </a:cubicBezTo>
                  <a:cubicBezTo>
                    <a:pt x="28" y="72"/>
                    <a:pt x="40" y="84"/>
                    <a:pt x="56" y="84"/>
                  </a:cubicBezTo>
                  <a:cubicBezTo>
                    <a:pt x="741" y="84"/>
                    <a:pt x="741" y="84"/>
                    <a:pt x="741" y="84"/>
                  </a:cubicBezTo>
                  <a:cubicBezTo>
                    <a:pt x="756" y="84"/>
                    <a:pt x="769" y="71"/>
                    <a:pt x="769" y="56"/>
                  </a:cubicBezTo>
                  <a:cubicBezTo>
                    <a:pt x="769" y="40"/>
                    <a:pt x="757" y="28"/>
                    <a:pt x="741" y="28"/>
                  </a:cubicBezTo>
                  <a:cubicBezTo>
                    <a:pt x="634" y="28"/>
                    <a:pt x="634" y="28"/>
                    <a:pt x="634" y="28"/>
                  </a:cubicBezTo>
                  <a:cubicBezTo>
                    <a:pt x="626" y="28"/>
                    <a:pt x="620" y="22"/>
                    <a:pt x="620" y="14"/>
                  </a:cubicBezTo>
                  <a:cubicBezTo>
                    <a:pt x="620" y="6"/>
                    <a:pt x="626" y="0"/>
                    <a:pt x="634" y="0"/>
                  </a:cubicBezTo>
                  <a:cubicBezTo>
                    <a:pt x="741" y="0"/>
                    <a:pt x="741" y="0"/>
                    <a:pt x="741" y="0"/>
                  </a:cubicBezTo>
                  <a:cubicBezTo>
                    <a:pt x="772" y="0"/>
                    <a:pt x="797" y="25"/>
                    <a:pt x="797" y="56"/>
                  </a:cubicBezTo>
                  <a:cubicBezTo>
                    <a:pt x="797" y="87"/>
                    <a:pt x="772" y="112"/>
                    <a:pt x="741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40" name="Freeform 18">
              <a:extLst>
                <a:ext uri="{FF2B5EF4-FFF2-40B4-BE49-F238E27FC236}">
                  <a16:creationId xmlns:a16="http://schemas.microsoft.com/office/drawing/2014/main" id="{5B06D465-3782-47CF-B806-22BEE61FD5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7561" y="4338638"/>
              <a:ext cx="860425" cy="120650"/>
            </a:xfrm>
            <a:custGeom>
              <a:avLst/>
              <a:gdLst>
                <a:gd name="T0" fmla="*/ 741 w 797"/>
                <a:gd name="T1" fmla="*/ 112 h 112"/>
                <a:gd name="T2" fmla="*/ 56 w 797"/>
                <a:gd name="T3" fmla="*/ 112 h 112"/>
                <a:gd name="T4" fmla="*/ 0 w 797"/>
                <a:gd name="T5" fmla="*/ 56 h 112"/>
                <a:gd name="T6" fmla="*/ 56 w 797"/>
                <a:gd name="T7" fmla="*/ 0 h 112"/>
                <a:gd name="T8" fmla="*/ 111 w 797"/>
                <a:gd name="T9" fmla="*/ 0 h 112"/>
                <a:gd name="T10" fmla="*/ 125 w 797"/>
                <a:gd name="T11" fmla="*/ 14 h 112"/>
                <a:gd name="T12" fmla="*/ 111 w 797"/>
                <a:gd name="T13" fmla="*/ 28 h 112"/>
                <a:gd name="T14" fmla="*/ 56 w 797"/>
                <a:gd name="T15" fmla="*/ 28 h 112"/>
                <a:gd name="T16" fmla="*/ 28 w 797"/>
                <a:gd name="T17" fmla="*/ 56 h 112"/>
                <a:gd name="T18" fmla="*/ 56 w 797"/>
                <a:gd name="T19" fmla="*/ 84 h 112"/>
                <a:gd name="T20" fmla="*/ 741 w 797"/>
                <a:gd name="T21" fmla="*/ 84 h 112"/>
                <a:gd name="T22" fmla="*/ 769 w 797"/>
                <a:gd name="T23" fmla="*/ 56 h 112"/>
                <a:gd name="T24" fmla="*/ 741 w 797"/>
                <a:gd name="T25" fmla="*/ 28 h 112"/>
                <a:gd name="T26" fmla="*/ 163 w 797"/>
                <a:gd name="T27" fmla="*/ 28 h 112"/>
                <a:gd name="T28" fmla="*/ 149 w 797"/>
                <a:gd name="T29" fmla="*/ 14 h 112"/>
                <a:gd name="T30" fmla="*/ 163 w 797"/>
                <a:gd name="T31" fmla="*/ 0 h 112"/>
                <a:gd name="T32" fmla="*/ 741 w 797"/>
                <a:gd name="T33" fmla="*/ 0 h 112"/>
                <a:gd name="T34" fmla="*/ 797 w 797"/>
                <a:gd name="T35" fmla="*/ 56 h 112"/>
                <a:gd name="T36" fmla="*/ 741 w 797"/>
                <a:gd name="T37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97" h="112">
                  <a:moveTo>
                    <a:pt x="741" y="112"/>
                  </a:moveTo>
                  <a:cubicBezTo>
                    <a:pt x="56" y="112"/>
                    <a:pt x="56" y="112"/>
                    <a:pt x="56" y="112"/>
                  </a:cubicBezTo>
                  <a:cubicBezTo>
                    <a:pt x="25" y="112"/>
                    <a:pt x="0" y="87"/>
                    <a:pt x="0" y="56"/>
                  </a:cubicBezTo>
                  <a:cubicBezTo>
                    <a:pt x="0" y="24"/>
                    <a:pt x="24" y="0"/>
                    <a:pt x="56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9" y="0"/>
                    <a:pt x="125" y="6"/>
                    <a:pt x="125" y="14"/>
                  </a:cubicBezTo>
                  <a:cubicBezTo>
                    <a:pt x="125" y="22"/>
                    <a:pt x="119" y="28"/>
                    <a:pt x="111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40" y="28"/>
                    <a:pt x="28" y="40"/>
                    <a:pt x="28" y="56"/>
                  </a:cubicBezTo>
                  <a:cubicBezTo>
                    <a:pt x="28" y="72"/>
                    <a:pt x="40" y="84"/>
                    <a:pt x="56" y="84"/>
                  </a:cubicBezTo>
                  <a:cubicBezTo>
                    <a:pt x="741" y="84"/>
                    <a:pt x="741" y="84"/>
                    <a:pt x="741" y="84"/>
                  </a:cubicBezTo>
                  <a:cubicBezTo>
                    <a:pt x="756" y="84"/>
                    <a:pt x="769" y="71"/>
                    <a:pt x="769" y="56"/>
                  </a:cubicBezTo>
                  <a:cubicBezTo>
                    <a:pt x="769" y="40"/>
                    <a:pt x="757" y="28"/>
                    <a:pt x="741" y="28"/>
                  </a:cubicBezTo>
                  <a:cubicBezTo>
                    <a:pt x="163" y="28"/>
                    <a:pt x="163" y="28"/>
                    <a:pt x="163" y="28"/>
                  </a:cubicBezTo>
                  <a:cubicBezTo>
                    <a:pt x="155" y="28"/>
                    <a:pt x="149" y="22"/>
                    <a:pt x="149" y="14"/>
                  </a:cubicBezTo>
                  <a:cubicBezTo>
                    <a:pt x="149" y="6"/>
                    <a:pt x="155" y="0"/>
                    <a:pt x="163" y="0"/>
                  </a:cubicBezTo>
                  <a:cubicBezTo>
                    <a:pt x="741" y="0"/>
                    <a:pt x="741" y="0"/>
                    <a:pt x="741" y="0"/>
                  </a:cubicBezTo>
                  <a:cubicBezTo>
                    <a:pt x="772" y="0"/>
                    <a:pt x="797" y="25"/>
                    <a:pt x="797" y="56"/>
                  </a:cubicBezTo>
                  <a:cubicBezTo>
                    <a:pt x="797" y="87"/>
                    <a:pt x="772" y="112"/>
                    <a:pt x="741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41" name="Freeform 19">
              <a:extLst>
                <a:ext uri="{FF2B5EF4-FFF2-40B4-BE49-F238E27FC236}">
                  <a16:creationId xmlns:a16="http://schemas.microsoft.com/office/drawing/2014/main" id="{6803ADFB-F37F-4503-83DE-E1E593A9B9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3623" y="3971925"/>
              <a:ext cx="334962" cy="336550"/>
            </a:xfrm>
            <a:custGeom>
              <a:avLst/>
              <a:gdLst>
                <a:gd name="T0" fmla="*/ 155 w 311"/>
                <a:gd name="T1" fmla="*/ 311 h 311"/>
                <a:gd name="T2" fmla="*/ 0 w 311"/>
                <a:gd name="T3" fmla="*/ 156 h 311"/>
                <a:gd name="T4" fmla="*/ 64 w 311"/>
                <a:gd name="T5" fmla="*/ 31 h 311"/>
                <a:gd name="T6" fmla="*/ 83 w 311"/>
                <a:gd name="T7" fmla="*/ 34 h 311"/>
                <a:gd name="T8" fmla="*/ 80 w 311"/>
                <a:gd name="T9" fmla="*/ 53 h 311"/>
                <a:gd name="T10" fmla="*/ 28 w 311"/>
                <a:gd name="T11" fmla="*/ 156 h 311"/>
                <a:gd name="T12" fmla="*/ 155 w 311"/>
                <a:gd name="T13" fmla="*/ 283 h 311"/>
                <a:gd name="T14" fmla="*/ 281 w 311"/>
                <a:gd name="T15" fmla="*/ 177 h 311"/>
                <a:gd name="T16" fmla="*/ 158 w 311"/>
                <a:gd name="T17" fmla="*/ 177 h 311"/>
                <a:gd name="T18" fmla="*/ 144 w 311"/>
                <a:gd name="T19" fmla="*/ 163 h 311"/>
                <a:gd name="T20" fmla="*/ 144 w 311"/>
                <a:gd name="T21" fmla="*/ 29 h 311"/>
                <a:gd name="T22" fmla="*/ 116 w 311"/>
                <a:gd name="T23" fmla="*/ 35 h 311"/>
                <a:gd name="T24" fmla="*/ 98 w 311"/>
                <a:gd name="T25" fmla="*/ 27 h 311"/>
                <a:gd name="T26" fmla="*/ 106 w 311"/>
                <a:gd name="T27" fmla="*/ 9 h 311"/>
                <a:gd name="T28" fmla="*/ 155 w 311"/>
                <a:gd name="T29" fmla="*/ 0 h 311"/>
                <a:gd name="T30" fmla="*/ 158 w 311"/>
                <a:gd name="T31" fmla="*/ 0 h 311"/>
                <a:gd name="T32" fmla="*/ 172 w 311"/>
                <a:gd name="T33" fmla="*/ 14 h 311"/>
                <a:gd name="T34" fmla="*/ 172 w 311"/>
                <a:gd name="T35" fmla="*/ 149 h 311"/>
                <a:gd name="T36" fmla="*/ 297 w 311"/>
                <a:gd name="T37" fmla="*/ 149 h 311"/>
                <a:gd name="T38" fmla="*/ 307 w 311"/>
                <a:gd name="T39" fmla="*/ 153 h 311"/>
                <a:gd name="T40" fmla="*/ 311 w 311"/>
                <a:gd name="T41" fmla="*/ 164 h 311"/>
                <a:gd name="T42" fmla="*/ 155 w 311"/>
                <a:gd name="T43" fmla="*/ 311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1" h="311">
                  <a:moveTo>
                    <a:pt x="155" y="311"/>
                  </a:moveTo>
                  <a:cubicBezTo>
                    <a:pt x="70" y="311"/>
                    <a:pt x="0" y="241"/>
                    <a:pt x="0" y="156"/>
                  </a:cubicBezTo>
                  <a:cubicBezTo>
                    <a:pt x="0" y="106"/>
                    <a:pt x="24" y="59"/>
                    <a:pt x="64" y="31"/>
                  </a:cubicBezTo>
                  <a:cubicBezTo>
                    <a:pt x="70" y="26"/>
                    <a:pt x="79" y="28"/>
                    <a:pt x="83" y="34"/>
                  </a:cubicBezTo>
                  <a:cubicBezTo>
                    <a:pt x="88" y="40"/>
                    <a:pt x="86" y="49"/>
                    <a:pt x="80" y="53"/>
                  </a:cubicBezTo>
                  <a:cubicBezTo>
                    <a:pt x="47" y="77"/>
                    <a:pt x="28" y="115"/>
                    <a:pt x="28" y="156"/>
                  </a:cubicBezTo>
                  <a:cubicBezTo>
                    <a:pt x="28" y="226"/>
                    <a:pt x="85" y="283"/>
                    <a:pt x="155" y="283"/>
                  </a:cubicBezTo>
                  <a:cubicBezTo>
                    <a:pt x="218" y="283"/>
                    <a:pt x="271" y="238"/>
                    <a:pt x="281" y="177"/>
                  </a:cubicBezTo>
                  <a:cubicBezTo>
                    <a:pt x="158" y="177"/>
                    <a:pt x="158" y="177"/>
                    <a:pt x="158" y="177"/>
                  </a:cubicBezTo>
                  <a:cubicBezTo>
                    <a:pt x="151" y="177"/>
                    <a:pt x="144" y="171"/>
                    <a:pt x="144" y="163"/>
                  </a:cubicBezTo>
                  <a:cubicBezTo>
                    <a:pt x="144" y="29"/>
                    <a:pt x="144" y="29"/>
                    <a:pt x="144" y="29"/>
                  </a:cubicBezTo>
                  <a:cubicBezTo>
                    <a:pt x="135" y="30"/>
                    <a:pt x="125" y="32"/>
                    <a:pt x="116" y="35"/>
                  </a:cubicBezTo>
                  <a:cubicBezTo>
                    <a:pt x="108" y="38"/>
                    <a:pt x="100" y="34"/>
                    <a:pt x="98" y="27"/>
                  </a:cubicBezTo>
                  <a:cubicBezTo>
                    <a:pt x="95" y="19"/>
                    <a:pt x="99" y="11"/>
                    <a:pt x="106" y="9"/>
                  </a:cubicBezTo>
                  <a:cubicBezTo>
                    <a:pt x="123" y="3"/>
                    <a:pt x="139" y="0"/>
                    <a:pt x="15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66" y="0"/>
                    <a:pt x="172" y="6"/>
                    <a:pt x="172" y="14"/>
                  </a:cubicBezTo>
                  <a:cubicBezTo>
                    <a:pt x="172" y="149"/>
                    <a:pt x="172" y="149"/>
                    <a:pt x="172" y="149"/>
                  </a:cubicBezTo>
                  <a:cubicBezTo>
                    <a:pt x="297" y="149"/>
                    <a:pt x="297" y="149"/>
                    <a:pt x="297" y="149"/>
                  </a:cubicBezTo>
                  <a:cubicBezTo>
                    <a:pt x="301" y="149"/>
                    <a:pt x="305" y="151"/>
                    <a:pt x="307" y="153"/>
                  </a:cubicBezTo>
                  <a:cubicBezTo>
                    <a:pt x="310" y="156"/>
                    <a:pt x="311" y="160"/>
                    <a:pt x="311" y="164"/>
                  </a:cubicBezTo>
                  <a:cubicBezTo>
                    <a:pt x="307" y="246"/>
                    <a:pt x="238" y="311"/>
                    <a:pt x="155" y="3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42" name="Freeform 20">
              <a:extLst>
                <a:ext uri="{FF2B5EF4-FFF2-40B4-BE49-F238E27FC236}">
                  <a16:creationId xmlns:a16="http://schemas.microsoft.com/office/drawing/2014/main" id="{62C76DE8-F3A5-461E-9CBB-39B59AD6A9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23173" y="3944938"/>
              <a:ext cx="150812" cy="158750"/>
            </a:xfrm>
            <a:custGeom>
              <a:avLst/>
              <a:gdLst>
                <a:gd name="T0" fmla="*/ 124 w 139"/>
                <a:gd name="T1" fmla="*/ 146 h 146"/>
                <a:gd name="T2" fmla="*/ 14 w 139"/>
                <a:gd name="T3" fmla="*/ 146 h 146"/>
                <a:gd name="T4" fmla="*/ 0 w 139"/>
                <a:gd name="T5" fmla="*/ 132 h 146"/>
                <a:gd name="T6" fmla="*/ 0 w 139"/>
                <a:gd name="T7" fmla="*/ 14 h 146"/>
                <a:gd name="T8" fmla="*/ 4 w 139"/>
                <a:gd name="T9" fmla="*/ 4 h 146"/>
                <a:gd name="T10" fmla="*/ 14 w 139"/>
                <a:gd name="T11" fmla="*/ 0 h 146"/>
                <a:gd name="T12" fmla="*/ 139 w 139"/>
                <a:gd name="T13" fmla="*/ 126 h 146"/>
                <a:gd name="T14" fmla="*/ 137 w 139"/>
                <a:gd name="T15" fmla="*/ 138 h 146"/>
                <a:gd name="T16" fmla="*/ 124 w 139"/>
                <a:gd name="T17" fmla="*/ 146 h 146"/>
                <a:gd name="T18" fmla="*/ 28 w 139"/>
                <a:gd name="T19" fmla="*/ 118 h 146"/>
                <a:gd name="T20" fmla="*/ 111 w 139"/>
                <a:gd name="T21" fmla="*/ 118 h 146"/>
                <a:gd name="T22" fmla="*/ 28 w 139"/>
                <a:gd name="T23" fmla="*/ 29 h 146"/>
                <a:gd name="T24" fmla="*/ 28 w 139"/>
                <a:gd name="T25" fmla="*/ 11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46">
                  <a:moveTo>
                    <a:pt x="124" y="146"/>
                  </a:moveTo>
                  <a:cubicBezTo>
                    <a:pt x="14" y="146"/>
                    <a:pt x="14" y="146"/>
                    <a:pt x="14" y="146"/>
                  </a:cubicBezTo>
                  <a:cubicBezTo>
                    <a:pt x="6" y="146"/>
                    <a:pt x="0" y="140"/>
                    <a:pt x="0" y="132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0"/>
                    <a:pt x="2" y="7"/>
                    <a:pt x="4" y="4"/>
                  </a:cubicBezTo>
                  <a:cubicBezTo>
                    <a:pt x="7" y="1"/>
                    <a:pt x="10" y="0"/>
                    <a:pt x="14" y="0"/>
                  </a:cubicBezTo>
                  <a:cubicBezTo>
                    <a:pt x="83" y="1"/>
                    <a:pt x="139" y="58"/>
                    <a:pt x="139" y="126"/>
                  </a:cubicBezTo>
                  <a:cubicBezTo>
                    <a:pt x="139" y="129"/>
                    <a:pt x="139" y="133"/>
                    <a:pt x="137" y="138"/>
                  </a:cubicBezTo>
                  <a:cubicBezTo>
                    <a:pt x="134" y="143"/>
                    <a:pt x="129" y="146"/>
                    <a:pt x="124" y="146"/>
                  </a:cubicBezTo>
                  <a:close/>
                  <a:moveTo>
                    <a:pt x="28" y="118"/>
                  </a:moveTo>
                  <a:cubicBezTo>
                    <a:pt x="111" y="118"/>
                    <a:pt x="111" y="118"/>
                    <a:pt x="111" y="118"/>
                  </a:cubicBezTo>
                  <a:cubicBezTo>
                    <a:pt x="107" y="73"/>
                    <a:pt x="72" y="36"/>
                    <a:pt x="28" y="29"/>
                  </a:cubicBezTo>
                  <a:lnTo>
                    <a:pt x="28" y="1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43" name="Freeform 94">
              <a:extLst>
                <a:ext uri="{FF2B5EF4-FFF2-40B4-BE49-F238E27FC236}">
                  <a16:creationId xmlns:a16="http://schemas.microsoft.com/office/drawing/2014/main" id="{0B531A87-63AD-4974-ABF4-E2C337811D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2648" y="3954463"/>
              <a:ext cx="30162" cy="363537"/>
            </a:xfrm>
            <a:custGeom>
              <a:avLst/>
              <a:gdLst>
                <a:gd name="T0" fmla="*/ 14 w 28"/>
                <a:gd name="T1" fmla="*/ 336 h 336"/>
                <a:gd name="T2" fmla="*/ 0 w 28"/>
                <a:gd name="T3" fmla="*/ 322 h 336"/>
                <a:gd name="T4" fmla="*/ 0 w 28"/>
                <a:gd name="T5" fmla="*/ 14 h 336"/>
                <a:gd name="T6" fmla="*/ 14 w 28"/>
                <a:gd name="T7" fmla="*/ 0 h 336"/>
                <a:gd name="T8" fmla="*/ 28 w 28"/>
                <a:gd name="T9" fmla="*/ 14 h 336"/>
                <a:gd name="T10" fmla="*/ 28 w 28"/>
                <a:gd name="T11" fmla="*/ 322 h 336"/>
                <a:gd name="T12" fmla="*/ 14 w 28"/>
                <a:gd name="T13" fmla="*/ 33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36">
                  <a:moveTo>
                    <a:pt x="14" y="336"/>
                  </a:moveTo>
                  <a:cubicBezTo>
                    <a:pt x="6" y="336"/>
                    <a:pt x="0" y="330"/>
                    <a:pt x="0" y="322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322"/>
                    <a:pt x="28" y="322"/>
                    <a:pt x="28" y="322"/>
                  </a:cubicBezTo>
                  <a:cubicBezTo>
                    <a:pt x="28" y="330"/>
                    <a:pt x="22" y="336"/>
                    <a:pt x="14" y="3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44" name="Freeform 95">
              <a:extLst>
                <a:ext uri="{FF2B5EF4-FFF2-40B4-BE49-F238E27FC236}">
                  <a16:creationId xmlns:a16="http://schemas.microsoft.com/office/drawing/2014/main" id="{D31592EB-14C4-4908-9AFF-155FB0C3B4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7498" y="3954463"/>
              <a:ext cx="30162" cy="363537"/>
            </a:xfrm>
            <a:custGeom>
              <a:avLst/>
              <a:gdLst>
                <a:gd name="T0" fmla="*/ 14 w 28"/>
                <a:gd name="T1" fmla="*/ 336 h 336"/>
                <a:gd name="T2" fmla="*/ 0 w 28"/>
                <a:gd name="T3" fmla="*/ 322 h 336"/>
                <a:gd name="T4" fmla="*/ 0 w 28"/>
                <a:gd name="T5" fmla="*/ 14 h 336"/>
                <a:gd name="T6" fmla="*/ 14 w 28"/>
                <a:gd name="T7" fmla="*/ 0 h 336"/>
                <a:gd name="T8" fmla="*/ 28 w 28"/>
                <a:gd name="T9" fmla="*/ 14 h 336"/>
                <a:gd name="T10" fmla="*/ 28 w 28"/>
                <a:gd name="T11" fmla="*/ 322 h 336"/>
                <a:gd name="T12" fmla="*/ 14 w 28"/>
                <a:gd name="T13" fmla="*/ 33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36">
                  <a:moveTo>
                    <a:pt x="14" y="336"/>
                  </a:moveTo>
                  <a:cubicBezTo>
                    <a:pt x="6" y="336"/>
                    <a:pt x="0" y="330"/>
                    <a:pt x="0" y="322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322"/>
                    <a:pt x="28" y="322"/>
                    <a:pt x="28" y="322"/>
                  </a:cubicBezTo>
                  <a:cubicBezTo>
                    <a:pt x="28" y="330"/>
                    <a:pt x="22" y="336"/>
                    <a:pt x="14" y="3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ea typeface="Pretendard" panose="02000503000000020004" pitchFamily="50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B2935568-BCF4-426D-AA33-6F9DF84AD469}"/>
              </a:ext>
            </a:extLst>
          </p:cNvPr>
          <p:cNvGrpSpPr/>
          <p:nvPr/>
        </p:nvGrpSpPr>
        <p:grpSpPr>
          <a:xfrm>
            <a:off x="-18410" y="7754583"/>
            <a:ext cx="4389294" cy="2155400"/>
            <a:chOff x="-2665" y="7756670"/>
            <a:chExt cx="4389294" cy="2155400"/>
          </a:xfrm>
        </p:grpSpPr>
        <p:sp>
          <p:nvSpPr>
            <p:cNvPr id="68" name="이등변 삼각형 67">
              <a:extLst>
                <a:ext uri="{FF2B5EF4-FFF2-40B4-BE49-F238E27FC236}">
                  <a16:creationId xmlns:a16="http://schemas.microsoft.com/office/drawing/2014/main" id="{685DA9A8-3483-473C-871D-8706C7EDE332}"/>
                </a:ext>
              </a:extLst>
            </p:cNvPr>
            <p:cNvSpPr/>
            <p:nvPr/>
          </p:nvSpPr>
          <p:spPr>
            <a:xfrm rot="16200000">
              <a:off x="1530796" y="8278454"/>
              <a:ext cx="793656" cy="1145913"/>
            </a:xfrm>
            <a:prstGeom prst="triangle">
              <a:avLst>
                <a:gd name="adj" fmla="val 55269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70" name="자유형: 도형 69">
              <a:extLst>
                <a:ext uri="{FF2B5EF4-FFF2-40B4-BE49-F238E27FC236}">
                  <a16:creationId xmlns:a16="http://schemas.microsoft.com/office/drawing/2014/main" id="{49AE4C50-44CC-4A37-B356-D0F895C15AEF}"/>
                </a:ext>
              </a:extLst>
            </p:cNvPr>
            <p:cNvSpPr/>
            <p:nvPr/>
          </p:nvSpPr>
          <p:spPr>
            <a:xfrm flipH="1">
              <a:off x="3803593" y="9700001"/>
              <a:ext cx="2282" cy="212069"/>
            </a:xfrm>
            <a:custGeom>
              <a:avLst/>
              <a:gdLst>
                <a:gd name="connsiteX0" fmla="*/ 1982 w 1982"/>
                <a:gd name="connsiteY0" fmla="*/ 0 h 184205"/>
                <a:gd name="connsiteX1" fmla="*/ 880 w 1982"/>
                <a:gd name="connsiteY1" fmla="*/ 184205 h 184205"/>
                <a:gd name="connsiteX2" fmla="*/ 0 w 1982"/>
                <a:gd name="connsiteY2" fmla="*/ 184205 h 184205"/>
                <a:gd name="connsiteX3" fmla="*/ 1100 w 1982"/>
                <a:gd name="connsiteY3" fmla="*/ 365 h 184205"/>
                <a:gd name="connsiteX4" fmla="*/ 1982 w 1982"/>
                <a:gd name="connsiteY4" fmla="*/ 0 h 184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2" h="184205">
                  <a:moveTo>
                    <a:pt x="1982" y="0"/>
                  </a:moveTo>
                  <a:lnTo>
                    <a:pt x="880" y="184205"/>
                  </a:lnTo>
                  <a:lnTo>
                    <a:pt x="0" y="184205"/>
                  </a:lnTo>
                  <a:lnTo>
                    <a:pt x="1100" y="365"/>
                  </a:lnTo>
                  <a:lnTo>
                    <a:pt x="1982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69" name="직각 삼각형 68">
              <a:extLst>
                <a:ext uri="{FF2B5EF4-FFF2-40B4-BE49-F238E27FC236}">
                  <a16:creationId xmlns:a16="http://schemas.microsoft.com/office/drawing/2014/main" id="{C67D7C7E-BED6-4C83-B196-90D733EEDE06}"/>
                </a:ext>
              </a:extLst>
            </p:cNvPr>
            <p:cNvSpPr/>
            <p:nvPr/>
          </p:nvSpPr>
          <p:spPr>
            <a:xfrm rot="5400000" flipH="1">
              <a:off x="1083982" y="7180079"/>
              <a:ext cx="1645343" cy="3818638"/>
            </a:xfrm>
            <a:custGeom>
              <a:avLst/>
              <a:gdLst>
                <a:gd name="connsiteX0" fmla="*/ 0 w 1311856"/>
                <a:gd name="connsiteY0" fmla="*/ 3818638 h 3818638"/>
                <a:gd name="connsiteX1" fmla="*/ 0 w 1311856"/>
                <a:gd name="connsiteY1" fmla="*/ 0 h 3818638"/>
                <a:gd name="connsiteX2" fmla="*/ 1311856 w 1311856"/>
                <a:gd name="connsiteY2" fmla="*/ 3818638 h 3818638"/>
                <a:gd name="connsiteX3" fmla="*/ 0 w 1311856"/>
                <a:gd name="connsiteY3" fmla="*/ 3818638 h 3818638"/>
                <a:gd name="connsiteX0" fmla="*/ 0 w 1645343"/>
                <a:gd name="connsiteY0" fmla="*/ 3818638 h 3818638"/>
                <a:gd name="connsiteX1" fmla="*/ 0 w 1645343"/>
                <a:gd name="connsiteY1" fmla="*/ 0 h 3818638"/>
                <a:gd name="connsiteX2" fmla="*/ 1645343 w 1645343"/>
                <a:gd name="connsiteY2" fmla="*/ 3818638 h 3818638"/>
                <a:gd name="connsiteX3" fmla="*/ 0 w 1645343"/>
                <a:gd name="connsiteY3" fmla="*/ 3818638 h 381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5343" h="3818638">
                  <a:moveTo>
                    <a:pt x="0" y="3818638"/>
                  </a:moveTo>
                  <a:lnTo>
                    <a:pt x="0" y="0"/>
                  </a:lnTo>
                  <a:lnTo>
                    <a:pt x="1645343" y="3818638"/>
                  </a:lnTo>
                  <a:lnTo>
                    <a:pt x="0" y="3818638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grpSp>
          <p:nvGrpSpPr>
            <p:cNvPr id="71" name="그룹 70">
              <a:extLst>
                <a:ext uri="{FF2B5EF4-FFF2-40B4-BE49-F238E27FC236}">
                  <a16:creationId xmlns:a16="http://schemas.microsoft.com/office/drawing/2014/main" id="{0A9872EB-472E-4B90-8841-BBD3C658096F}"/>
                </a:ext>
              </a:extLst>
            </p:cNvPr>
            <p:cNvGrpSpPr/>
            <p:nvPr/>
          </p:nvGrpSpPr>
          <p:grpSpPr>
            <a:xfrm flipH="1">
              <a:off x="672185" y="8513839"/>
              <a:ext cx="3714444" cy="1398231"/>
              <a:chOff x="3438586" y="8618828"/>
              <a:chExt cx="3419411" cy="1287172"/>
            </a:xfrm>
          </p:grpSpPr>
          <p:sp>
            <p:nvSpPr>
              <p:cNvPr id="73" name="평행 사변형 72">
                <a:extLst>
                  <a:ext uri="{FF2B5EF4-FFF2-40B4-BE49-F238E27FC236}">
                    <a16:creationId xmlns:a16="http://schemas.microsoft.com/office/drawing/2014/main" id="{B47DEEBF-08A0-4AE1-88ED-3181CA3FBADA}"/>
                  </a:ext>
                </a:extLst>
              </p:cNvPr>
              <p:cNvSpPr/>
              <p:nvPr/>
            </p:nvSpPr>
            <p:spPr>
              <a:xfrm rot="20250276">
                <a:off x="4317665" y="9423367"/>
                <a:ext cx="623927" cy="203381"/>
              </a:xfrm>
              <a:prstGeom prst="parallelogram">
                <a:avLst>
                  <a:gd name="adj" fmla="val 42115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ea typeface="Pretendard" panose="02000503000000020004" pitchFamily="50" charset="-127"/>
                </a:endParaRPr>
              </a:p>
            </p:txBody>
          </p:sp>
          <p:sp>
            <p:nvSpPr>
              <p:cNvPr id="74" name="평행 사변형 73">
                <a:extLst>
                  <a:ext uri="{FF2B5EF4-FFF2-40B4-BE49-F238E27FC236}">
                    <a16:creationId xmlns:a16="http://schemas.microsoft.com/office/drawing/2014/main" id="{E4518061-A6E1-4EAE-B8E9-BEE3EA9070F6}"/>
                  </a:ext>
                </a:extLst>
              </p:cNvPr>
              <p:cNvSpPr/>
              <p:nvPr/>
            </p:nvSpPr>
            <p:spPr>
              <a:xfrm rot="20250276">
                <a:off x="4813323" y="9218899"/>
                <a:ext cx="623927" cy="203381"/>
              </a:xfrm>
              <a:prstGeom prst="parallelogram">
                <a:avLst>
                  <a:gd name="adj" fmla="val 42115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ea typeface="Pretendard" panose="02000503000000020004" pitchFamily="50" charset="-127"/>
                </a:endParaRPr>
              </a:p>
            </p:txBody>
          </p:sp>
          <p:sp>
            <p:nvSpPr>
              <p:cNvPr id="75" name="평행 사변형 74">
                <a:extLst>
                  <a:ext uri="{FF2B5EF4-FFF2-40B4-BE49-F238E27FC236}">
                    <a16:creationId xmlns:a16="http://schemas.microsoft.com/office/drawing/2014/main" id="{46A3A02F-995E-4805-89CE-0B946C321239}"/>
                  </a:ext>
                </a:extLst>
              </p:cNvPr>
              <p:cNvSpPr/>
              <p:nvPr/>
            </p:nvSpPr>
            <p:spPr>
              <a:xfrm rot="20250276">
                <a:off x="5309750" y="9014432"/>
                <a:ext cx="623927" cy="203381"/>
              </a:xfrm>
              <a:prstGeom prst="parallelogram">
                <a:avLst>
                  <a:gd name="adj" fmla="val 42115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ea typeface="Pretendard" panose="02000503000000020004" pitchFamily="50" charset="-127"/>
                </a:endParaRPr>
              </a:p>
            </p:txBody>
          </p:sp>
          <p:sp>
            <p:nvSpPr>
              <p:cNvPr id="76" name="평행 사변형 75">
                <a:extLst>
                  <a:ext uri="{FF2B5EF4-FFF2-40B4-BE49-F238E27FC236}">
                    <a16:creationId xmlns:a16="http://schemas.microsoft.com/office/drawing/2014/main" id="{F6A36824-5F7C-4DCE-A7F4-C4C8382357FB}"/>
                  </a:ext>
                </a:extLst>
              </p:cNvPr>
              <p:cNvSpPr/>
              <p:nvPr/>
            </p:nvSpPr>
            <p:spPr>
              <a:xfrm rot="20250276">
                <a:off x="5804892" y="8809965"/>
                <a:ext cx="623927" cy="203381"/>
              </a:xfrm>
              <a:prstGeom prst="parallelogram">
                <a:avLst>
                  <a:gd name="adj" fmla="val 42115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ea typeface="Pretendard" panose="02000503000000020004" pitchFamily="50" charset="-127"/>
                </a:endParaRPr>
              </a:p>
            </p:txBody>
          </p:sp>
          <p:sp>
            <p:nvSpPr>
              <p:cNvPr id="77" name="평행 사변형 76">
                <a:extLst>
                  <a:ext uri="{FF2B5EF4-FFF2-40B4-BE49-F238E27FC236}">
                    <a16:creationId xmlns:a16="http://schemas.microsoft.com/office/drawing/2014/main" id="{50792B23-549D-4C9B-B643-B525411F6774}"/>
                  </a:ext>
                </a:extLst>
              </p:cNvPr>
              <p:cNvSpPr/>
              <p:nvPr/>
            </p:nvSpPr>
            <p:spPr>
              <a:xfrm rot="20250276">
                <a:off x="6303979" y="8618828"/>
                <a:ext cx="554018" cy="203381"/>
              </a:xfrm>
              <a:prstGeom prst="parallelogram">
                <a:avLst>
                  <a:gd name="adj" fmla="val 42115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ea typeface="Pretendard" panose="02000503000000020004" pitchFamily="50" charset="-127"/>
                </a:endParaRPr>
              </a:p>
            </p:txBody>
          </p:sp>
          <p:sp>
            <p:nvSpPr>
              <p:cNvPr id="78" name="자유형: 도형 77">
                <a:extLst>
                  <a:ext uri="{FF2B5EF4-FFF2-40B4-BE49-F238E27FC236}">
                    <a16:creationId xmlns:a16="http://schemas.microsoft.com/office/drawing/2014/main" id="{549B5FE7-52DD-4AE9-9F6D-63FE82FAEE45}"/>
                  </a:ext>
                </a:extLst>
              </p:cNvPr>
              <p:cNvSpPr/>
              <p:nvPr/>
            </p:nvSpPr>
            <p:spPr>
              <a:xfrm>
                <a:off x="3884983" y="9516211"/>
                <a:ext cx="497536" cy="389789"/>
              </a:xfrm>
              <a:custGeom>
                <a:avLst/>
                <a:gdLst>
                  <a:gd name="connsiteX0" fmla="*/ 497536 w 497536"/>
                  <a:gd name="connsiteY0" fmla="*/ 0 h 389789"/>
                  <a:gd name="connsiteX1" fmla="*/ 496215 w 497536"/>
                  <a:gd name="connsiteY1" fmla="*/ 220678 h 389789"/>
                  <a:gd name="connsiteX2" fmla="*/ 87854 w 497536"/>
                  <a:gd name="connsiteY2" fmla="*/ 389789 h 389789"/>
                  <a:gd name="connsiteX3" fmla="*/ 0 w 497536"/>
                  <a:gd name="connsiteY3" fmla="*/ 389789 h 389789"/>
                  <a:gd name="connsiteX4" fmla="*/ 1102 w 497536"/>
                  <a:gd name="connsiteY4" fmla="*/ 205584 h 389789"/>
                  <a:gd name="connsiteX5" fmla="*/ 497536 w 497536"/>
                  <a:gd name="connsiteY5" fmla="*/ 0 h 389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97536" h="389789">
                    <a:moveTo>
                      <a:pt x="497536" y="0"/>
                    </a:moveTo>
                    <a:lnTo>
                      <a:pt x="496215" y="220678"/>
                    </a:lnTo>
                    <a:lnTo>
                      <a:pt x="87854" y="389789"/>
                    </a:lnTo>
                    <a:lnTo>
                      <a:pt x="0" y="389789"/>
                    </a:lnTo>
                    <a:lnTo>
                      <a:pt x="1102" y="205584"/>
                    </a:lnTo>
                    <a:lnTo>
                      <a:pt x="497536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ea typeface="Pretendard" panose="02000503000000020004" pitchFamily="50" charset="-127"/>
                </a:endParaRPr>
              </a:p>
            </p:txBody>
          </p:sp>
          <p:sp>
            <p:nvSpPr>
              <p:cNvPr id="79" name="자유형: 도형 78">
                <a:extLst>
                  <a:ext uri="{FF2B5EF4-FFF2-40B4-BE49-F238E27FC236}">
                    <a16:creationId xmlns:a16="http://schemas.microsoft.com/office/drawing/2014/main" id="{B82FCCE5-C4DD-4DAA-855B-DE704A8971E2}"/>
                  </a:ext>
                </a:extLst>
              </p:cNvPr>
              <p:cNvSpPr/>
              <p:nvPr/>
            </p:nvSpPr>
            <p:spPr>
              <a:xfrm>
                <a:off x="3438586" y="9720678"/>
                <a:ext cx="447507" cy="185322"/>
              </a:xfrm>
              <a:custGeom>
                <a:avLst/>
                <a:gdLst>
                  <a:gd name="connsiteX0" fmla="*/ 447507 w 447507"/>
                  <a:gd name="connsiteY0" fmla="*/ 0 h 185322"/>
                  <a:gd name="connsiteX1" fmla="*/ 447500 w 447507"/>
                  <a:gd name="connsiteY1" fmla="*/ 1117 h 185322"/>
                  <a:gd name="connsiteX2" fmla="*/ 446618 w 447507"/>
                  <a:gd name="connsiteY2" fmla="*/ 1482 h 185322"/>
                  <a:gd name="connsiteX3" fmla="*/ 445518 w 447507"/>
                  <a:gd name="connsiteY3" fmla="*/ 185322 h 185322"/>
                  <a:gd name="connsiteX4" fmla="*/ 0 w 447507"/>
                  <a:gd name="connsiteY4" fmla="*/ 185322 h 185322"/>
                  <a:gd name="connsiteX5" fmla="*/ 447507 w 447507"/>
                  <a:gd name="connsiteY5" fmla="*/ 0 h 1853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47507" h="185322">
                    <a:moveTo>
                      <a:pt x="447507" y="0"/>
                    </a:moveTo>
                    <a:lnTo>
                      <a:pt x="447500" y="1117"/>
                    </a:lnTo>
                    <a:lnTo>
                      <a:pt x="446618" y="1482"/>
                    </a:lnTo>
                    <a:lnTo>
                      <a:pt x="445518" y="185322"/>
                    </a:lnTo>
                    <a:lnTo>
                      <a:pt x="0" y="185322"/>
                    </a:lnTo>
                    <a:lnTo>
                      <a:pt x="447507" y="0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ea typeface="Pretendard" panose="02000503000000020004" pitchFamily="50" charset="-127"/>
                </a:endParaRPr>
              </a:p>
            </p:txBody>
          </p:sp>
        </p:grpSp>
        <p:sp>
          <p:nvSpPr>
            <p:cNvPr id="81" name="자유형: 도형 80">
              <a:extLst>
                <a:ext uri="{FF2B5EF4-FFF2-40B4-BE49-F238E27FC236}">
                  <a16:creationId xmlns:a16="http://schemas.microsoft.com/office/drawing/2014/main" id="{F6A28259-1FC4-4494-A246-B4DAA2A8726F}"/>
                </a:ext>
              </a:extLst>
            </p:cNvPr>
            <p:cNvSpPr/>
            <p:nvPr/>
          </p:nvSpPr>
          <p:spPr>
            <a:xfrm rot="5400000">
              <a:off x="359861" y="7394147"/>
              <a:ext cx="1782535" cy="2507582"/>
            </a:xfrm>
            <a:custGeom>
              <a:avLst/>
              <a:gdLst>
                <a:gd name="connsiteX0" fmla="*/ 0 w 1782535"/>
                <a:gd name="connsiteY0" fmla="*/ 1664449 h 2507582"/>
                <a:gd name="connsiteX1" fmla="*/ 2069 w 1782535"/>
                <a:gd name="connsiteY1" fmla="*/ 1660176 h 2507582"/>
                <a:gd name="connsiteX2" fmla="*/ 710 w 1782535"/>
                <a:gd name="connsiteY2" fmla="*/ 1660176 h 2507582"/>
                <a:gd name="connsiteX3" fmla="*/ 696592 w 1782535"/>
                <a:gd name="connsiteY3" fmla="*/ 0 h 2507582"/>
                <a:gd name="connsiteX4" fmla="*/ 829024 w 1782535"/>
                <a:gd name="connsiteY4" fmla="*/ 315946 h 2507582"/>
                <a:gd name="connsiteX5" fmla="*/ 1782535 w 1782535"/>
                <a:gd name="connsiteY5" fmla="*/ 2507582 h 2507582"/>
                <a:gd name="connsiteX6" fmla="*/ 385229 w 1782535"/>
                <a:gd name="connsiteY6" fmla="*/ 2507582 h 250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2535" h="2507582">
                  <a:moveTo>
                    <a:pt x="0" y="1664449"/>
                  </a:moveTo>
                  <a:lnTo>
                    <a:pt x="2069" y="1660176"/>
                  </a:lnTo>
                  <a:lnTo>
                    <a:pt x="710" y="1660176"/>
                  </a:lnTo>
                  <a:lnTo>
                    <a:pt x="696592" y="0"/>
                  </a:lnTo>
                  <a:lnTo>
                    <a:pt x="829024" y="315946"/>
                  </a:lnTo>
                  <a:lnTo>
                    <a:pt x="1782535" y="2507582"/>
                  </a:lnTo>
                  <a:lnTo>
                    <a:pt x="385229" y="250758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</p:grpSp>
      <p:pic>
        <p:nvPicPr>
          <p:cNvPr id="52" name="그림 51">
            <a:extLst>
              <a:ext uri="{FF2B5EF4-FFF2-40B4-BE49-F238E27FC236}">
                <a16:creationId xmlns:a16="http://schemas.microsoft.com/office/drawing/2014/main" id="{2FC8F94B-15C3-E823-B7BF-EDD6A5B31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909" y="992780"/>
            <a:ext cx="5647722" cy="2743200"/>
          </a:xfrm>
          <a:prstGeom prst="rect">
            <a:avLst/>
          </a:prstGeom>
        </p:spPr>
      </p:pic>
      <p:grpSp>
        <p:nvGrpSpPr>
          <p:cNvPr id="18" name="그룹 17">
            <a:extLst>
              <a:ext uri="{FF2B5EF4-FFF2-40B4-BE49-F238E27FC236}">
                <a16:creationId xmlns:a16="http://schemas.microsoft.com/office/drawing/2014/main" id="{EBE2ED02-E237-6A3B-77D4-4F4F48B176F2}"/>
              </a:ext>
            </a:extLst>
          </p:cNvPr>
          <p:cNvGrpSpPr/>
          <p:nvPr/>
        </p:nvGrpSpPr>
        <p:grpSpPr>
          <a:xfrm>
            <a:off x="-1" y="364702"/>
            <a:ext cx="7139220" cy="369332"/>
            <a:chOff x="-1" y="364702"/>
            <a:chExt cx="7139220" cy="369332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3CF6B35-12B8-F964-5D37-26D77F0A586E}"/>
                </a:ext>
              </a:extLst>
            </p:cNvPr>
            <p:cNvSpPr/>
            <p:nvPr/>
          </p:nvSpPr>
          <p:spPr>
            <a:xfrm>
              <a:off x="766482" y="374134"/>
              <a:ext cx="6091518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BE37BB4E-CE3E-65BC-1742-B803D18BB04A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88094CE-B64F-9D9C-418F-EFF5726D8588}"/>
                </a:ext>
              </a:extLst>
            </p:cNvPr>
            <p:cNvSpPr txBox="1"/>
            <p:nvPr/>
          </p:nvSpPr>
          <p:spPr>
            <a:xfrm>
              <a:off x="1047701" y="364702"/>
              <a:ext cx="1576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Ⅲ.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공사실적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A35CD59-B0A8-2E12-3BE3-05B75E557616}"/>
                </a:ext>
              </a:extLst>
            </p:cNvPr>
            <p:cNvSpPr txBox="1"/>
            <p:nvPr/>
          </p:nvSpPr>
          <p:spPr>
            <a:xfrm>
              <a:off x="4723693" y="364702"/>
              <a:ext cx="24155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1.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인증 및 인허가현황</a:t>
              </a: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F6BABA15-EAF3-2A2F-85CA-63FA4D9BAC00}"/>
              </a:ext>
            </a:extLst>
          </p:cNvPr>
          <p:cNvGrpSpPr/>
          <p:nvPr/>
        </p:nvGrpSpPr>
        <p:grpSpPr>
          <a:xfrm>
            <a:off x="-1" y="374134"/>
            <a:ext cx="6858001" cy="350469"/>
            <a:chOff x="-1" y="374134"/>
            <a:chExt cx="6858001" cy="350469"/>
          </a:xfrm>
        </p:grpSpPr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49E027B-CA94-6F8A-A811-1A5C2C74DE34}"/>
                </a:ext>
              </a:extLst>
            </p:cNvPr>
            <p:cNvSpPr/>
            <p:nvPr/>
          </p:nvSpPr>
          <p:spPr>
            <a:xfrm>
              <a:off x="766482" y="374134"/>
              <a:ext cx="6091518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C4FDE6E-AE28-3846-FC4B-D8A833A4BD4D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4C35D4E6-09A0-D41A-D6F3-4DEC53DD098D}"/>
              </a:ext>
            </a:extLst>
          </p:cNvPr>
          <p:cNvSpPr txBox="1"/>
          <p:nvPr/>
        </p:nvSpPr>
        <p:spPr>
          <a:xfrm>
            <a:off x="769454" y="410868"/>
            <a:ext cx="1576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Ⅲ.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공사실적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1F6D232-BFED-AFD8-D7DA-F61B42C0542A}"/>
              </a:ext>
            </a:extLst>
          </p:cNvPr>
          <p:cNvSpPr txBox="1"/>
          <p:nvPr/>
        </p:nvSpPr>
        <p:spPr>
          <a:xfrm>
            <a:off x="3529014" y="414795"/>
            <a:ext cx="2706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1.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인증 및 인허가현황</a:t>
            </a: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D91F0065-D38A-60FA-508D-2A13291FAFD4}"/>
              </a:ext>
            </a:extLst>
          </p:cNvPr>
          <p:cNvSpPr/>
          <p:nvPr/>
        </p:nvSpPr>
        <p:spPr>
          <a:xfrm>
            <a:off x="587908" y="4450350"/>
            <a:ext cx="3136900" cy="369332"/>
          </a:xfrm>
          <a:prstGeom prst="roundRect">
            <a:avLst/>
          </a:prstGeom>
          <a:solidFill>
            <a:srgbClr val="133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Ⅲ.</a:t>
            </a:r>
            <a:r>
              <a:rPr lang="ko-KR" altLang="en-US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공사실적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CBE6087-6E66-0D41-31B1-0DAA76EF2D36}"/>
              </a:ext>
            </a:extLst>
          </p:cNvPr>
          <p:cNvSpPr txBox="1"/>
          <p:nvPr/>
        </p:nvSpPr>
        <p:spPr>
          <a:xfrm>
            <a:off x="942133" y="4925614"/>
            <a:ext cx="4181474" cy="23202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시공능력 평가 확인서</a:t>
            </a:r>
            <a:endParaRPr lang="en-US" altLang="ko-KR" sz="1400" dirty="0">
              <a:solidFill>
                <a:schemeClr val="accent2"/>
              </a:solidFill>
              <a:latin typeface="Pretendard" panose="02000503000000020004" pitchFamily="50" charset="-127"/>
              <a:ea typeface="Pretendard" panose="0200050300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         1-01.  </a:t>
            </a:r>
            <a:r>
              <a:rPr lang="ko-KR" altLang="en-US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시공능력평가확인서</a:t>
            </a:r>
            <a:r>
              <a:rPr lang="en-US" altLang="ko-KR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(</a:t>
            </a:r>
            <a:r>
              <a:rPr lang="ko-KR" altLang="en-US" sz="1400" dirty="0" err="1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석공사</a:t>
            </a:r>
            <a:r>
              <a:rPr lang="en-US" altLang="ko-KR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         1-02.</a:t>
            </a:r>
            <a:r>
              <a:rPr lang="ko-KR" altLang="en-US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 시공능력평가확인서</a:t>
            </a:r>
            <a:r>
              <a:rPr lang="en-US" altLang="ko-KR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(</a:t>
            </a:r>
            <a:r>
              <a:rPr lang="ko-KR" altLang="en-US" sz="1400" dirty="0" err="1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수중준설</a:t>
            </a:r>
            <a:r>
              <a:rPr lang="en-US" altLang="ko-KR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         1-03.</a:t>
            </a:r>
            <a:r>
              <a:rPr lang="ko-KR" altLang="en-US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 시공능력평가확인서</a:t>
            </a:r>
            <a:r>
              <a:rPr lang="en-US" altLang="ko-KR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(</a:t>
            </a:r>
            <a:r>
              <a:rPr lang="ko-KR" altLang="en-US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철근콘크리트</a:t>
            </a:r>
            <a:r>
              <a:rPr lang="en-US" altLang="ko-KR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2.    </a:t>
            </a:r>
            <a:r>
              <a:rPr lang="ko-KR" altLang="en-US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시공능력 순위 확인서</a:t>
            </a:r>
            <a:endParaRPr lang="en-US" altLang="ko-KR" sz="1400" dirty="0">
              <a:solidFill>
                <a:schemeClr val="accent2"/>
              </a:solidFill>
              <a:latin typeface="Pretendard" panose="02000503000000020004" pitchFamily="50" charset="-127"/>
              <a:ea typeface="Pretendard" panose="0200050300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3.    </a:t>
            </a:r>
            <a:r>
              <a:rPr lang="ko-KR" altLang="en-US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건설공사 실적 확인서</a:t>
            </a:r>
            <a:endParaRPr lang="en-US" altLang="ko-KR" sz="1400" dirty="0">
              <a:solidFill>
                <a:schemeClr val="accent2"/>
              </a:solidFill>
              <a:latin typeface="Pretendard" panose="02000503000000020004" pitchFamily="50" charset="-127"/>
              <a:ea typeface="Pretendard" panose="0200050300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4.    </a:t>
            </a:r>
            <a:r>
              <a:rPr lang="ko-KR" altLang="en-US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주요공사실적</a:t>
            </a:r>
            <a:r>
              <a:rPr lang="en-US" altLang="ko-KR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(</a:t>
            </a:r>
            <a:r>
              <a:rPr lang="ko-KR" altLang="en-US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최근 </a:t>
            </a:r>
            <a:r>
              <a:rPr lang="en-US" altLang="ko-KR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10</a:t>
            </a:r>
            <a:r>
              <a:rPr lang="ko-KR" altLang="en-US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년</a:t>
            </a:r>
            <a:r>
              <a:rPr lang="en-US" altLang="ko-KR" sz="1400" dirty="0">
                <a:solidFill>
                  <a:schemeClr val="accent2"/>
                </a:solidFill>
                <a:latin typeface="Pretendard" panose="02000503000000020004" pitchFamily="50" charset="-127"/>
                <a:ea typeface="Pretendard" panose="02000503000000020004" pitchFamily="50" charset="-127"/>
              </a:rPr>
              <a:t>)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1590662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개체 틀 7">
            <a:extLst>
              <a:ext uri="{FF2B5EF4-FFF2-40B4-BE49-F238E27FC236}">
                <a16:creationId xmlns:a16="http://schemas.microsoft.com/office/drawing/2014/main" id="{56E3E3EA-9A56-14BB-5ACF-DE277480786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9" b="1769"/>
          <a:stretch/>
        </p:blipFill>
        <p:spPr>
          <a:xfrm>
            <a:off x="611401" y="1540472"/>
            <a:ext cx="5635198" cy="7683182"/>
          </a:xfrm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459FEC6E-52D6-F2A2-496C-97C11682A832}"/>
              </a:ext>
            </a:extLst>
          </p:cNvPr>
          <p:cNvGrpSpPr/>
          <p:nvPr/>
        </p:nvGrpSpPr>
        <p:grpSpPr>
          <a:xfrm>
            <a:off x="-1" y="364702"/>
            <a:ext cx="7139220" cy="369332"/>
            <a:chOff x="-1" y="364702"/>
            <a:chExt cx="7139220" cy="369332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D2BF1420-B89E-71B6-1837-17625A9015C7}"/>
                </a:ext>
              </a:extLst>
            </p:cNvPr>
            <p:cNvSpPr/>
            <p:nvPr/>
          </p:nvSpPr>
          <p:spPr>
            <a:xfrm>
              <a:off x="766482" y="374134"/>
              <a:ext cx="6091518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1FCE3FA-B6A1-73B6-D141-FB1F2EB8483C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149D760-7BD1-2EA6-7293-CA520A4B5B73}"/>
                </a:ext>
              </a:extLst>
            </p:cNvPr>
            <p:cNvSpPr txBox="1"/>
            <p:nvPr/>
          </p:nvSpPr>
          <p:spPr>
            <a:xfrm>
              <a:off x="1047701" y="364702"/>
              <a:ext cx="1576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Ⅲ.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공사실적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8F7C869-4490-19DD-DC43-FE0955FC82C6}"/>
                </a:ext>
              </a:extLst>
            </p:cNvPr>
            <p:cNvSpPr txBox="1"/>
            <p:nvPr/>
          </p:nvSpPr>
          <p:spPr>
            <a:xfrm>
              <a:off x="3703320" y="364702"/>
              <a:ext cx="34358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1-01. 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시공능력평가확인서</a:t>
              </a:r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(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석공</a:t>
              </a:r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)</a:t>
              </a:r>
              <a:endParaRPr lang="ko-KR" altLang="en-US" dirty="0">
                <a:latin typeface="+mj-lt"/>
                <a:ea typeface="Pretendard" panose="02000503000000020004" pitchFamily="50" charset="-127"/>
              </a:endParaRP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0D6A962F-53A3-8385-ED54-226BAC574276}"/>
              </a:ext>
            </a:extLst>
          </p:cNvPr>
          <p:cNvGrpSpPr/>
          <p:nvPr/>
        </p:nvGrpSpPr>
        <p:grpSpPr>
          <a:xfrm>
            <a:off x="-1" y="374134"/>
            <a:ext cx="6858001" cy="350469"/>
            <a:chOff x="-1" y="374134"/>
            <a:chExt cx="6858001" cy="350469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584D0FBC-9780-8AE4-FB1A-45EDCA061048}"/>
                </a:ext>
              </a:extLst>
            </p:cNvPr>
            <p:cNvSpPr/>
            <p:nvPr/>
          </p:nvSpPr>
          <p:spPr>
            <a:xfrm>
              <a:off x="766482" y="374134"/>
              <a:ext cx="6091518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D1104BD-3AD6-020F-E350-2D77095CBD23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62BCFDA-E3EA-DE13-4BB5-A4E01C65EE9E}"/>
              </a:ext>
            </a:extLst>
          </p:cNvPr>
          <p:cNvSpPr txBox="1"/>
          <p:nvPr/>
        </p:nvSpPr>
        <p:spPr>
          <a:xfrm>
            <a:off x="769454" y="410868"/>
            <a:ext cx="1576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Ⅲ.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공사실적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8314276-CEB2-AF9B-FFB4-570AF8012416}"/>
              </a:ext>
            </a:extLst>
          </p:cNvPr>
          <p:cNvSpPr txBox="1"/>
          <p:nvPr/>
        </p:nvSpPr>
        <p:spPr>
          <a:xfrm>
            <a:off x="3529014" y="414795"/>
            <a:ext cx="2706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1-01. 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시공능력평가확인서</a:t>
            </a:r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(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석공</a:t>
            </a:r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)</a:t>
            </a:r>
          </a:p>
          <a:p>
            <a:pPr algn="r"/>
            <a:endParaRPr lang="ko-KR" altLang="en-US" sz="1200" dirty="0">
              <a:latin typeface="+mj-lt"/>
              <a:ea typeface="Pretendard" panose="02000503000000020004" pitchFamily="50" charset="-127"/>
            </a:endParaRPr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B6072979-DD87-9706-1939-AEBA683C1382}"/>
              </a:ext>
            </a:extLst>
          </p:cNvPr>
          <p:cNvSpPr/>
          <p:nvPr/>
        </p:nvSpPr>
        <p:spPr>
          <a:xfrm>
            <a:off x="-10520" y="9496731"/>
            <a:ext cx="6871576" cy="409269"/>
          </a:xfrm>
          <a:custGeom>
            <a:avLst/>
            <a:gdLst/>
            <a:ahLst/>
            <a:cxnLst/>
            <a:rect l="l" t="t" r="r" b="b"/>
            <a:pathLst>
              <a:path w="4521734" h="452173">
                <a:moveTo>
                  <a:pt x="0" y="0"/>
                </a:moveTo>
                <a:lnTo>
                  <a:pt x="4521734" y="0"/>
                </a:lnTo>
                <a:lnTo>
                  <a:pt x="4521734" y="452173"/>
                </a:lnTo>
                <a:lnTo>
                  <a:pt x="0" y="452173"/>
                </a:lnTo>
                <a:close/>
              </a:path>
            </a:pathLst>
          </a:custGeom>
          <a:solidFill>
            <a:srgbClr val="0070C0"/>
          </a:solidFill>
        </p:spPr>
      </p:sp>
    </p:spTree>
    <p:extLst>
      <p:ext uri="{BB962C8B-B14F-4D97-AF65-F5344CB8AC3E}">
        <p14:creationId xmlns:p14="http://schemas.microsoft.com/office/powerpoint/2010/main" val="39276267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개체 틀 7">
            <a:extLst>
              <a:ext uri="{FF2B5EF4-FFF2-40B4-BE49-F238E27FC236}">
                <a16:creationId xmlns:a16="http://schemas.microsoft.com/office/drawing/2014/main" id="{E9641991-CE42-4E4F-9803-7AA022541A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9" b="1769"/>
          <a:stretch/>
        </p:blipFill>
        <p:spPr>
          <a:xfrm>
            <a:off x="611401" y="1540472"/>
            <a:ext cx="5635198" cy="7683182"/>
          </a:xfrm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617A3898-61D7-1739-9EF2-03F325673E96}"/>
              </a:ext>
            </a:extLst>
          </p:cNvPr>
          <p:cNvGrpSpPr/>
          <p:nvPr/>
        </p:nvGrpSpPr>
        <p:grpSpPr>
          <a:xfrm>
            <a:off x="-1" y="364702"/>
            <a:ext cx="6858001" cy="369332"/>
            <a:chOff x="-1" y="364702"/>
            <a:chExt cx="6858001" cy="369332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2D7C763F-4E8E-13AE-8EC3-13CBB61A10AE}"/>
                </a:ext>
              </a:extLst>
            </p:cNvPr>
            <p:cNvSpPr/>
            <p:nvPr/>
          </p:nvSpPr>
          <p:spPr>
            <a:xfrm>
              <a:off x="766482" y="374134"/>
              <a:ext cx="6091518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9AD29150-4219-A85D-800C-F5C6C5AC55D3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41B178D-4D39-940B-8C24-F4BC09D25CAA}"/>
                </a:ext>
              </a:extLst>
            </p:cNvPr>
            <p:cNvSpPr txBox="1"/>
            <p:nvPr/>
          </p:nvSpPr>
          <p:spPr>
            <a:xfrm>
              <a:off x="1047701" y="364702"/>
              <a:ext cx="1576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Ⅲ.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공사실적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EF6E65E-4390-494C-34F1-65DAD7F01B49}"/>
                </a:ext>
              </a:extLst>
            </p:cNvPr>
            <p:cNvSpPr txBox="1"/>
            <p:nvPr/>
          </p:nvSpPr>
          <p:spPr>
            <a:xfrm>
              <a:off x="3413760" y="364702"/>
              <a:ext cx="34358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1-02. 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시공능력평가확인서</a:t>
              </a:r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(</a:t>
              </a:r>
              <a:r>
                <a:rPr lang="ko-KR" altLang="en-US" dirty="0" err="1">
                  <a:latin typeface="+mj-lt"/>
                  <a:ea typeface="Pretendard" panose="02000503000000020004" pitchFamily="50" charset="-127"/>
                </a:rPr>
                <a:t>수중준설</a:t>
              </a:r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)</a:t>
              </a:r>
              <a:endParaRPr lang="ko-KR" altLang="en-US" dirty="0">
                <a:latin typeface="+mj-lt"/>
                <a:ea typeface="Pretendard" panose="02000503000000020004" pitchFamily="50" charset="-127"/>
              </a:endParaRP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2B0F283-9C50-776D-DE82-CA4344DB858D}"/>
              </a:ext>
            </a:extLst>
          </p:cNvPr>
          <p:cNvGrpSpPr/>
          <p:nvPr/>
        </p:nvGrpSpPr>
        <p:grpSpPr>
          <a:xfrm>
            <a:off x="-1" y="374134"/>
            <a:ext cx="6858001" cy="350469"/>
            <a:chOff x="-1" y="374134"/>
            <a:chExt cx="6858001" cy="350469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6BA03766-A656-FB9C-A9A5-00385DC6C69B}"/>
                </a:ext>
              </a:extLst>
            </p:cNvPr>
            <p:cNvSpPr/>
            <p:nvPr/>
          </p:nvSpPr>
          <p:spPr>
            <a:xfrm>
              <a:off x="766482" y="374134"/>
              <a:ext cx="6091518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FDDEDBF-2C03-036C-3E0F-B99DE07B193B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2AB6B610-D89E-FD7E-FF96-BC6244062087}"/>
              </a:ext>
            </a:extLst>
          </p:cNvPr>
          <p:cNvSpPr txBox="1"/>
          <p:nvPr/>
        </p:nvSpPr>
        <p:spPr>
          <a:xfrm>
            <a:off x="769454" y="410868"/>
            <a:ext cx="1576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Ⅲ.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공사실적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83CDA67-7D31-F93E-331B-1478A035C217}"/>
              </a:ext>
            </a:extLst>
          </p:cNvPr>
          <p:cNvSpPr txBox="1"/>
          <p:nvPr/>
        </p:nvSpPr>
        <p:spPr>
          <a:xfrm>
            <a:off x="3529014" y="414795"/>
            <a:ext cx="2706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1-02. 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시공능력평가확인서</a:t>
            </a:r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(</a:t>
            </a:r>
            <a:r>
              <a:rPr lang="ko-KR" altLang="en-US" sz="1200" dirty="0" err="1">
                <a:latin typeface="+mj-lt"/>
                <a:ea typeface="Pretendard" panose="02000503000000020004" pitchFamily="50" charset="-127"/>
              </a:rPr>
              <a:t>수중준설</a:t>
            </a:r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)</a:t>
            </a:r>
            <a:endParaRPr lang="ko-KR" altLang="en-US" sz="1200" dirty="0">
              <a:latin typeface="+mj-lt"/>
              <a:ea typeface="Pretendard" panose="02000503000000020004" pitchFamily="50" charset="-127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F28227F4-3954-1141-8B26-77F76B9C7E93}"/>
              </a:ext>
            </a:extLst>
          </p:cNvPr>
          <p:cNvSpPr/>
          <p:nvPr/>
        </p:nvSpPr>
        <p:spPr>
          <a:xfrm>
            <a:off x="-10520" y="9496731"/>
            <a:ext cx="6871576" cy="409269"/>
          </a:xfrm>
          <a:custGeom>
            <a:avLst/>
            <a:gdLst/>
            <a:ahLst/>
            <a:cxnLst/>
            <a:rect l="l" t="t" r="r" b="b"/>
            <a:pathLst>
              <a:path w="4521734" h="452173">
                <a:moveTo>
                  <a:pt x="0" y="0"/>
                </a:moveTo>
                <a:lnTo>
                  <a:pt x="4521734" y="0"/>
                </a:lnTo>
                <a:lnTo>
                  <a:pt x="4521734" y="452173"/>
                </a:lnTo>
                <a:lnTo>
                  <a:pt x="0" y="452173"/>
                </a:lnTo>
                <a:close/>
              </a:path>
            </a:pathLst>
          </a:custGeom>
          <a:solidFill>
            <a:srgbClr val="0070C0"/>
          </a:solidFill>
        </p:spPr>
      </p:sp>
    </p:spTree>
    <p:extLst>
      <p:ext uri="{BB962C8B-B14F-4D97-AF65-F5344CB8AC3E}">
        <p14:creationId xmlns:p14="http://schemas.microsoft.com/office/powerpoint/2010/main" val="28497253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개체 틀 7">
            <a:extLst>
              <a:ext uri="{FF2B5EF4-FFF2-40B4-BE49-F238E27FC236}">
                <a16:creationId xmlns:a16="http://schemas.microsoft.com/office/drawing/2014/main" id="{56E3E3EA-9A56-14BB-5ACF-DE277480786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9" b="1769"/>
          <a:stretch/>
        </p:blipFill>
        <p:spPr>
          <a:xfrm>
            <a:off x="611401" y="1540472"/>
            <a:ext cx="5635198" cy="7683182"/>
          </a:xfrm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D0D6ABC3-AA99-3A61-0D9E-9610BD454AD6}"/>
              </a:ext>
            </a:extLst>
          </p:cNvPr>
          <p:cNvGrpSpPr/>
          <p:nvPr/>
        </p:nvGrpSpPr>
        <p:grpSpPr>
          <a:xfrm>
            <a:off x="-1" y="364702"/>
            <a:ext cx="6858001" cy="369332"/>
            <a:chOff x="-1" y="364702"/>
            <a:chExt cx="6858001" cy="369332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901DB5D2-871B-1683-5EA3-82FE80635F8B}"/>
                </a:ext>
              </a:extLst>
            </p:cNvPr>
            <p:cNvSpPr/>
            <p:nvPr/>
          </p:nvSpPr>
          <p:spPr>
            <a:xfrm>
              <a:off x="766482" y="374134"/>
              <a:ext cx="6091518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5B4705D2-E0DA-2D44-942E-47FBE3FE5FB5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D88A577-5E6B-849F-6BE1-5868CD465BC3}"/>
                </a:ext>
              </a:extLst>
            </p:cNvPr>
            <p:cNvSpPr txBox="1"/>
            <p:nvPr/>
          </p:nvSpPr>
          <p:spPr>
            <a:xfrm>
              <a:off x="1047701" y="364702"/>
              <a:ext cx="1576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Ⅲ.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공사실적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0C81177-849A-2748-8C93-BEFBCC0CBB23}"/>
                </a:ext>
              </a:extLst>
            </p:cNvPr>
            <p:cNvSpPr txBox="1"/>
            <p:nvPr/>
          </p:nvSpPr>
          <p:spPr>
            <a:xfrm>
              <a:off x="2904992" y="364702"/>
              <a:ext cx="39446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1-03. 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시공능력평가확인서</a:t>
              </a:r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(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철근콘크리트</a:t>
              </a:r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)</a:t>
              </a:r>
              <a:endParaRPr lang="ko-KR" altLang="en-US" dirty="0">
                <a:latin typeface="+mj-lt"/>
                <a:ea typeface="Pretendard" panose="02000503000000020004" pitchFamily="50" charset="-127"/>
              </a:endParaRP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E14517A-2742-F853-00B8-61E0C4BF605D}"/>
              </a:ext>
            </a:extLst>
          </p:cNvPr>
          <p:cNvGrpSpPr/>
          <p:nvPr/>
        </p:nvGrpSpPr>
        <p:grpSpPr>
          <a:xfrm>
            <a:off x="-1" y="374134"/>
            <a:ext cx="6858001" cy="350469"/>
            <a:chOff x="-1" y="374134"/>
            <a:chExt cx="6858001" cy="350469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28D767D1-56BB-48A1-F297-1ECC0DBD1526}"/>
                </a:ext>
              </a:extLst>
            </p:cNvPr>
            <p:cNvSpPr/>
            <p:nvPr/>
          </p:nvSpPr>
          <p:spPr>
            <a:xfrm>
              <a:off x="766482" y="374134"/>
              <a:ext cx="6091518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0F84A93-2694-B087-F01C-323F95E02FCF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1FCEFCAF-14FD-3E2E-906D-56A64EE2C576}"/>
              </a:ext>
            </a:extLst>
          </p:cNvPr>
          <p:cNvSpPr txBox="1"/>
          <p:nvPr/>
        </p:nvSpPr>
        <p:spPr>
          <a:xfrm>
            <a:off x="769454" y="410868"/>
            <a:ext cx="1576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Ⅲ.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공사실적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D6BCF8-07C9-2D22-109D-8F1D845E0921}"/>
              </a:ext>
            </a:extLst>
          </p:cNvPr>
          <p:cNvSpPr txBox="1"/>
          <p:nvPr/>
        </p:nvSpPr>
        <p:spPr>
          <a:xfrm>
            <a:off x="3529014" y="414795"/>
            <a:ext cx="2706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1-03. 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시공능력평가확인서</a:t>
            </a:r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(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철근콘크리트</a:t>
            </a:r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)</a:t>
            </a:r>
            <a:endParaRPr lang="ko-KR" altLang="en-US" sz="1200" dirty="0">
              <a:latin typeface="+mj-lt"/>
              <a:ea typeface="Pretendard" panose="02000503000000020004" pitchFamily="50" charset="-127"/>
            </a:endParaRPr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A2BB211B-5B7C-27FF-9A18-50F4869C7D21}"/>
              </a:ext>
            </a:extLst>
          </p:cNvPr>
          <p:cNvSpPr/>
          <p:nvPr/>
        </p:nvSpPr>
        <p:spPr>
          <a:xfrm>
            <a:off x="-10520" y="9496731"/>
            <a:ext cx="6871576" cy="409269"/>
          </a:xfrm>
          <a:custGeom>
            <a:avLst/>
            <a:gdLst/>
            <a:ahLst/>
            <a:cxnLst/>
            <a:rect l="l" t="t" r="r" b="b"/>
            <a:pathLst>
              <a:path w="4521734" h="452173">
                <a:moveTo>
                  <a:pt x="0" y="0"/>
                </a:moveTo>
                <a:lnTo>
                  <a:pt x="4521734" y="0"/>
                </a:lnTo>
                <a:lnTo>
                  <a:pt x="4521734" y="452173"/>
                </a:lnTo>
                <a:lnTo>
                  <a:pt x="0" y="452173"/>
                </a:lnTo>
                <a:close/>
              </a:path>
            </a:pathLst>
          </a:custGeom>
          <a:solidFill>
            <a:srgbClr val="0070C0"/>
          </a:solidFill>
        </p:spPr>
      </p:sp>
    </p:spTree>
    <p:extLst>
      <p:ext uri="{BB962C8B-B14F-4D97-AF65-F5344CB8AC3E}">
        <p14:creationId xmlns:p14="http://schemas.microsoft.com/office/powerpoint/2010/main" val="8480612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개체 틀 7">
            <a:extLst>
              <a:ext uri="{FF2B5EF4-FFF2-40B4-BE49-F238E27FC236}">
                <a16:creationId xmlns:a16="http://schemas.microsoft.com/office/drawing/2014/main" id="{E9641991-CE42-4E4F-9803-7AA022541A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9" b="1769"/>
          <a:stretch/>
        </p:blipFill>
        <p:spPr>
          <a:xfrm>
            <a:off x="611401" y="1540472"/>
            <a:ext cx="5635198" cy="7683182"/>
          </a:xfrm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6B10E787-753A-5D00-A9C7-63B9F0E73429}"/>
              </a:ext>
            </a:extLst>
          </p:cNvPr>
          <p:cNvGrpSpPr/>
          <p:nvPr/>
        </p:nvGrpSpPr>
        <p:grpSpPr>
          <a:xfrm>
            <a:off x="-1" y="364702"/>
            <a:ext cx="6858001" cy="369332"/>
            <a:chOff x="-1" y="364702"/>
            <a:chExt cx="6858001" cy="369332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EAC357E5-CCCE-83F0-E871-5B7A70A18E29}"/>
                </a:ext>
              </a:extLst>
            </p:cNvPr>
            <p:cNvSpPr/>
            <p:nvPr/>
          </p:nvSpPr>
          <p:spPr>
            <a:xfrm>
              <a:off x="766482" y="374134"/>
              <a:ext cx="6091518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760170D5-BAD7-BB5C-F07B-D968C86CAE48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A0D0B2C-5BAC-1792-06EA-F2C8C10E69C8}"/>
                </a:ext>
              </a:extLst>
            </p:cNvPr>
            <p:cNvSpPr txBox="1"/>
            <p:nvPr/>
          </p:nvSpPr>
          <p:spPr>
            <a:xfrm>
              <a:off x="1047701" y="364702"/>
              <a:ext cx="1576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Ⅲ.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공사실적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7C36C5A-CC71-092D-69CF-CA660CC4322D}"/>
                </a:ext>
              </a:extLst>
            </p:cNvPr>
            <p:cNvSpPr txBox="1"/>
            <p:nvPr/>
          </p:nvSpPr>
          <p:spPr>
            <a:xfrm>
              <a:off x="3926073" y="364702"/>
              <a:ext cx="2688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2. 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시공능력 순위 확인서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8BF110ED-A3CB-39D9-ED71-3DFBA295F729}"/>
              </a:ext>
            </a:extLst>
          </p:cNvPr>
          <p:cNvGrpSpPr/>
          <p:nvPr/>
        </p:nvGrpSpPr>
        <p:grpSpPr>
          <a:xfrm>
            <a:off x="-1" y="374134"/>
            <a:ext cx="6858001" cy="350469"/>
            <a:chOff x="-1" y="374134"/>
            <a:chExt cx="6858001" cy="350469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C371D8D0-266F-0D1F-9D27-24CE035FC0BF}"/>
                </a:ext>
              </a:extLst>
            </p:cNvPr>
            <p:cNvSpPr/>
            <p:nvPr/>
          </p:nvSpPr>
          <p:spPr>
            <a:xfrm>
              <a:off x="766482" y="374134"/>
              <a:ext cx="6091518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20581B82-B826-82EC-F5AB-C43C2A98D716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A36A2362-A08B-9E40-66E6-B4840F6541E9}"/>
              </a:ext>
            </a:extLst>
          </p:cNvPr>
          <p:cNvSpPr txBox="1"/>
          <p:nvPr/>
        </p:nvSpPr>
        <p:spPr>
          <a:xfrm>
            <a:off x="769454" y="410868"/>
            <a:ext cx="1576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Ⅲ.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공사실적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A28AAF-CEC8-80D9-0622-AED8B638AA11}"/>
              </a:ext>
            </a:extLst>
          </p:cNvPr>
          <p:cNvSpPr txBox="1"/>
          <p:nvPr/>
        </p:nvSpPr>
        <p:spPr>
          <a:xfrm>
            <a:off x="3529014" y="414795"/>
            <a:ext cx="2706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2. 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시공능력 순위 확인서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C9E01E0-4BDE-D21C-2F5B-F1EBB7BA9C29}"/>
              </a:ext>
            </a:extLst>
          </p:cNvPr>
          <p:cNvSpPr/>
          <p:nvPr/>
        </p:nvSpPr>
        <p:spPr>
          <a:xfrm>
            <a:off x="-10520" y="9496731"/>
            <a:ext cx="6871576" cy="409269"/>
          </a:xfrm>
          <a:custGeom>
            <a:avLst/>
            <a:gdLst/>
            <a:ahLst/>
            <a:cxnLst/>
            <a:rect l="l" t="t" r="r" b="b"/>
            <a:pathLst>
              <a:path w="4521734" h="452173">
                <a:moveTo>
                  <a:pt x="0" y="0"/>
                </a:moveTo>
                <a:lnTo>
                  <a:pt x="4521734" y="0"/>
                </a:lnTo>
                <a:lnTo>
                  <a:pt x="4521734" y="452173"/>
                </a:lnTo>
                <a:lnTo>
                  <a:pt x="0" y="452173"/>
                </a:lnTo>
                <a:close/>
              </a:path>
            </a:pathLst>
          </a:custGeom>
          <a:solidFill>
            <a:srgbClr val="0070C0"/>
          </a:solidFill>
        </p:spPr>
      </p:sp>
    </p:spTree>
    <p:extLst>
      <p:ext uri="{BB962C8B-B14F-4D97-AF65-F5344CB8AC3E}">
        <p14:creationId xmlns:p14="http://schemas.microsoft.com/office/powerpoint/2010/main" val="34455638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개체 틀 7">
            <a:extLst>
              <a:ext uri="{FF2B5EF4-FFF2-40B4-BE49-F238E27FC236}">
                <a16:creationId xmlns:a16="http://schemas.microsoft.com/office/drawing/2014/main" id="{56E3E3EA-9A56-14BB-5ACF-DE277480786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9" b="1769"/>
          <a:stretch/>
        </p:blipFill>
        <p:spPr>
          <a:xfrm>
            <a:off x="611401" y="1540472"/>
            <a:ext cx="5635198" cy="7683182"/>
          </a:xfrm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F248DCAD-3A65-4F22-DDDA-BDAC2C498386}"/>
              </a:ext>
            </a:extLst>
          </p:cNvPr>
          <p:cNvGrpSpPr/>
          <p:nvPr/>
        </p:nvGrpSpPr>
        <p:grpSpPr>
          <a:xfrm>
            <a:off x="-1" y="364702"/>
            <a:ext cx="6858001" cy="369332"/>
            <a:chOff x="-1" y="364702"/>
            <a:chExt cx="6858001" cy="369332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AF76A245-9381-2160-65D8-2845A9CA4477}"/>
                </a:ext>
              </a:extLst>
            </p:cNvPr>
            <p:cNvSpPr/>
            <p:nvPr/>
          </p:nvSpPr>
          <p:spPr>
            <a:xfrm>
              <a:off x="766482" y="374134"/>
              <a:ext cx="6091518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EF40B5D3-8A24-798C-2CA0-14BF4FAB6C14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9C46711-E110-C361-7B3E-CB2F8001131F}"/>
                </a:ext>
              </a:extLst>
            </p:cNvPr>
            <p:cNvSpPr txBox="1"/>
            <p:nvPr/>
          </p:nvSpPr>
          <p:spPr>
            <a:xfrm>
              <a:off x="1047701" y="364702"/>
              <a:ext cx="1576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Ⅲ.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공사실적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EC370DE-E80D-4579-12AE-594919A054B8}"/>
                </a:ext>
              </a:extLst>
            </p:cNvPr>
            <p:cNvSpPr txBox="1"/>
            <p:nvPr/>
          </p:nvSpPr>
          <p:spPr>
            <a:xfrm>
              <a:off x="3926073" y="364702"/>
              <a:ext cx="2688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3. 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건설공사 실적 확인서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B6FA7C4-FB15-3963-B7F4-DA1922E9D802}"/>
              </a:ext>
            </a:extLst>
          </p:cNvPr>
          <p:cNvGrpSpPr/>
          <p:nvPr/>
        </p:nvGrpSpPr>
        <p:grpSpPr>
          <a:xfrm>
            <a:off x="-1" y="374134"/>
            <a:ext cx="6858001" cy="350469"/>
            <a:chOff x="-1" y="374134"/>
            <a:chExt cx="6858001" cy="350469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686824BE-D085-F8E0-ACDD-35D665D325A6}"/>
                </a:ext>
              </a:extLst>
            </p:cNvPr>
            <p:cNvSpPr/>
            <p:nvPr/>
          </p:nvSpPr>
          <p:spPr>
            <a:xfrm>
              <a:off x="766482" y="374134"/>
              <a:ext cx="6091518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16EC9855-5472-86AB-BCC1-BDA504371CD6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DD573416-C5C9-175E-2C3F-21C6DE650221}"/>
              </a:ext>
            </a:extLst>
          </p:cNvPr>
          <p:cNvSpPr txBox="1"/>
          <p:nvPr/>
        </p:nvSpPr>
        <p:spPr>
          <a:xfrm>
            <a:off x="769454" y="410868"/>
            <a:ext cx="1576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Ⅲ.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공사실적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DFB70B-A3AE-CB30-F3DC-3DF6B83DB706}"/>
              </a:ext>
            </a:extLst>
          </p:cNvPr>
          <p:cNvSpPr txBox="1"/>
          <p:nvPr/>
        </p:nvSpPr>
        <p:spPr>
          <a:xfrm>
            <a:off x="3529014" y="414795"/>
            <a:ext cx="2706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3. 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건설공사 실적 확인서</a:t>
            </a:r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E70B44F3-034F-FDBF-396D-CF3322D6125A}"/>
              </a:ext>
            </a:extLst>
          </p:cNvPr>
          <p:cNvSpPr/>
          <p:nvPr/>
        </p:nvSpPr>
        <p:spPr>
          <a:xfrm>
            <a:off x="-10520" y="9496731"/>
            <a:ext cx="6871576" cy="409269"/>
          </a:xfrm>
          <a:custGeom>
            <a:avLst/>
            <a:gdLst/>
            <a:ahLst/>
            <a:cxnLst/>
            <a:rect l="l" t="t" r="r" b="b"/>
            <a:pathLst>
              <a:path w="4521734" h="452173">
                <a:moveTo>
                  <a:pt x="0" y="0"/>
                </a:moveTo>
                <a:lnTo>
                  <a:pt x="4521734" y="0"/>
                </a:lnTo>
                <a:lnTo>
                  <a:pt x="4521734" y="452173"/>
                </a:lnTo>
                <a:lnTo>
                  <a:pt x="0" y="452173"/>
                </a:lnTo>
                <a:close/>
              </a:path>
            </a:pathLst>
          </a:custGeom>
          <a:solidFill>
            <a:srgbClr val="0070C0"/>
          </a:solidFill>
        </p:spPr>
      </p:sp>
    </p:spTree>
    <p:extLst>
      <p:ext uri="{BB962C8B-B14F-4D97-AF65-F5344CB8AC3E}">
        <p14:creationId xmlns:p14="http://schemas.microsoft.com/office/powerpoint/2010/main" val="39500722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53242020-41C1-A75A-657E-35730BE774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5520282"/>
              </p:ext>
            </p:extLst>
          </p:nvPr>
        </p:nvGraphicFramePr>
        <p:xfrm>
          <a:off x="508593" y="1293180"/>
          <a:ext cx="5840813" cy="7845400"/>
        </p:xfrm>
        <a:graphic>
          <a:graphicData uri="http://schemas.openxmlformats.org/drawingml/2006/table">
            <a:tbl>
              <a:tblPr/>
              <a:tblGrid>
                <a:gridCol w="2152517">
                  <a:extLst>
                    <a:ext uri="{9D8B030D-6E8A-4147-A177-3AD203B41FA5}">
                      <a16:colId xmlns:a16="http://schemas.microsoft.com/office/drawing/2014/main" val="3079313719"/>
                    </a:ext>
                  </a:extLst>
                </a:gridCol>
                <a:gridCol w="1222608">
                  <a:extLst>
                    <a:ext uri="{9D8B030D-6E8A-4147-A177-3AD203B41FA5}">
                      <a16:colId xmlns:a16="http://schemas.microsoft.com/office/drawing/2014/main" val="2689262987"/>
                    </a:ext>
                  </a:extLst>
                </a:gridCol>
                <a:gridCol w="900968">
                  <a:extLst>
                    <a:ext uri="{9D8B030D-6E8A-4147-A177-3AD203B41FA5}">
                      <a16:colId xmlns:a16="http://schemas.microsoft.com/office/drawing/2014/main" val="4078508135"/>
                    </a:ext>
                  </a:extLst>
                </a:gridCol>
                <a:gridCol w="746152">
                  <a:extLst>
                    <a:ext uri="{9D8B030D-6E8A-4147-A177-3AD203B41FA5}">
                      <a16:colId xmlns:a16="http://schemas.microsoft.com/office/drawing/2014/main" val="921440180"/>
                    </a:ext>
                  </a:extLst>
                </a:gridCol>
                <a:gridCol w="818568">
                  <a:extLst>
                    <a:ext uri="{9D8B030D-6E8A-4147-A177-3AD203B41FA5}">
                      <a16:colId xmlns:a16="http://schemas.microsoft.com/office/drawing/2014/main" val="1025696343"/>
                    </a:ext>
                  </a:extLst>
                </a:gridCol>
              </a:tblGrid>
              <a:tr h="51022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300" dirty="0">
                          <a:solidFill>
                            <a:schemeClr val="bg1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공 사 명</a:t>
                      </a:r>
                      <a:endParaRPr lang="ko-KR" altLang="en-US" sz="900" kern="0" spc="300" dirty="0">
                        <a:solidFill>
                          <a:schemeClr val="bg1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10160" marR="10160" marT="10160" marB="101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300" dirty="0">
                          <a:solidFill>
                            <a:schemeClr val="bg1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발 주 처</a:t>
                      </a:r>
                      <a:endParaRPr lang="ko-KR" altLang="en-US" sz="900" kern="0" spc="300" dirty="0">
                        <a:solidFill>
                          <a:schemeClr val="bg1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10160" marR="10160" marT="10160" marB="101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300" dirty="0">
                          <a:solidFill>
                            <a:schemeClr val="bg1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수주회사</a:t>
                      </a:r>
                      <a:endParaRPr lang="ko-KR" altLang="en-US" sz="900" kern="0" spc="300" dirty="0">
                        <a:solidFill>
                          <a:schemeClr val="bg1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10160" marR="10160" marT="10160" marB="101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300" dirty="0">
                          <a:solidFill>
                            <a:schemeClr val="bg1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금액</a:t>
                      </a:r>
                      <a:r>
                        <a:rPr lang="en-US" altLang="ko-KR" sz="900" b="1" kern="0" spc="300" dirty="0">
                          <a:solidFill>
                            <a:schemeClr val="bg1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(</a:t>
                      </a:r>
                      <a:r>
                        <a:rPr lang="ko-KR" altLang="en-US" sz="900" b="1" kern="0" spc="300" dirty="0">
                          <a:solidFill>
                            <a:schemeClr val="bg1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천원</a:t>
                      </a:r>
                      <a:r>
                        <a:rPr lang="en-US" altLang="ko-KR" sz="900" b="1" kern="0" spc="300" dirty="0">
                          <a:solidFill>
                            <a:schemeClr val="bg1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)</a:t>
                      </a:r>
                      <a:endParaRPr lang="ko-KR" altLang="en-US" sz="900" kern="0" spc="300" dirty="0">
                        <a:solidFill>
                          <a:schemeClr val="bg1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10160" marR="10160" marT="10160" marB="101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300" dirty="0">
                          <a:solidFill>
                            <a:schemeClr val="bg1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공사기간</a:t>
                      </a:r>
                      <a:endParaRPr lang="ko-KR" altLang="en-US" sz="900" kern="0" spc="300" dirty="0">
                        <a:solidFill>
                          <a:schemeClr val="bg1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10160" marR="10160" marT="10160" marB="101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407679"/>
                  </a:ext>
                </a:extLst>
              </a:tr>
              <a:tr h="244506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다랑도서방등표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설치공사</a:t>
                      </a:r>
                    </a:p>
                  </a:txBody>
                  <a:tcPr marL="51880" marR="51880" marT="25940" marB="2594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진도해양교통시설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경흠건설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603,960 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12.03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~12.11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4959536"/>
                  </a:ext>
                </a:extLst>
              </a:tr>
              <a:tr h="244506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월포등표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시설공사</a:t>
                      </a:r>
                    </a:p>
                  </a:txBody>
                  <a:tcPr marL="51880" marR="51880" marT="25940" marB="2594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여수해양항만청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삼일산업개발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627,565 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12.03~12.09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597287"/>
                  </a:ext>
                </a:extLst>
              </a:tr>
              <a:tr h="244506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화양면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구미마을 선착장 연장공사</a:t>
                      </a:r>
                    </a:p>
                  </a:txBody>
                  <a:tcPr marL="51880" marR="51880" marT="25940" marB="2594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여수시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덕림건설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410,329 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12.04~12.08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9495561"/>
                  </a:ext>
                </a:extLst>
              </a:tr>
              <a:tr h="244506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거문도항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물양장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정비공사</a:t>
                      </a:r>
                    </a:p>
                  </a:txBody>
                  <a:tcPr marL="51880" marR="51880" marT="25940" marB="2594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전라남도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예진종합건설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1,807,434 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12.04~12.12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5484172"/>
                  </a:ext>
                </a:extLst>
              </a:tr>
              <a:tr h="244506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화산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상마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방파제 수해복구사업</a:t>
                      </a:r>
                    </a:p>
                  </a:txBody>
                  <a:tcPr marL="51880" marR="51880" marT="25940" marB="2594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해남군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에이치비건설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578,432 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12.05~12.11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9594935"/>
                  </a:ext>
                </a:extLst>
              </a:tr>
              <a:tr h="244506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화산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상마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방파제 시설공사</a:t>
                      </a:r>
                    </a:p>
                  </a:txBody>
                  <a:tcPr marL="51880" marR="51880" marT="25940" marB="2594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해남군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남호토건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485,784 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12.05~12.11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2682431"/>
                  </a:ext>
                </a:extLst>
              </a:tr>
              <a:tr h="244506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태풍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볼라벤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피해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동막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방조제 복구공사</a:t>
                      </a:r>
                    </a:p>
                  </a:txBody>
                  <a:tcPr marL="51880" marR="51880" marT="25940" marB="2594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보성군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동림종합건설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220,835 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12.12~13.03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0076267"/>
                  </a:ext>
                </a:extLst>
              </a:tr>
              <a:tr h="244506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거문도항 태풍피해 복구공사</a:t>
                      </a:r>
                    </a:p>
                  </a:txBody>
                  <a:tcPr marL="51880" marR="51880" marT="25940" marB="2594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여수해양항만청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성동산업개발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843,688 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12.12~13.06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3890388"/>
                  </a:ext>
                </a:extLst>
              </a:tr>
              <a:tr h="244506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거문도항 재해취약지구 보강공사</a:t>
                      </a:r>
                    </a:p>
                  </a:txBody>
                  <a:tcPr marL="51880" marR="51880" marT="25940" marB="2594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여수해양항만청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풍곡건설그룹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841,245 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12.12~13.06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0879292"/>
                  </a:ext>
                </a:extLst>
              </a:tr>
              <a:tr h="244506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화정면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규포항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호안도로 유실 피해복구</a:t>
                      </a:r>
                    </a:p>
                  </a:txBody>
                  <a:tcPr marL="51880" marR="51880" marT="25940" marB="2594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여수시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성안종합건설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296,686 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13.01~13.05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1567867"/>
                  </a:ext>
                </a:extLst>
              </a:tr>
              <a:tr h="244506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돌산천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산바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피해복구공사</a:t>
                      </a:r>
                    </a:p>
                  </a:txBody>
                  <a:tcPr marL="51880" marR="51880" marT="25940" marB="2594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여수시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광진토건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415,792 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13.02~13.08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9026531"/>
                  </a:ext>
                </a:extLst>
              </a:tr>
              <a:tr h="244506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화정면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사도 호안도로 피해복구공사</a:t>
                      </a:r>
                    </a:p>
                  </a:txBody>
                  <a:tcPr marL="51880" marR="51880" marT="25940" marB="2594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여수시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다우종합건설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164,650 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13.02~13.06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4100977"/>
                  </a:ext>
                </a:extLst>
              </a:tr>
              <a:tr h="244506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청산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모동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소규모어항 피해복구공사</a:t>
                      </a:r>
                    </a:p>
                  </a:txBody>
                  <a:tcPr marL="51880" marR="51880" marT="25940" marB="2594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완도군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금문종합건설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1,011,150 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13.02~13.06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091907"/>
                  </a:ext>
                </a:extLst>
              </a:tr>
              <a:tr h="244506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삼북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여등표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설치공사</a:t>
                      </a:r>
                    </a:p>
                  </a:txBody>
                  <a:tcPr marL="51880" marR="51880" marT="25940" marB="2594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여수해양항만청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덕진건설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244,792 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13.02~13.08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6035109"/>
                  </a:ext>
                </a:extLst>
              </a:tr>
              <a:tr h="244506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흑산 만재항 선착장 피해복구공사</a:t>
                      </a:r>
                    </a:p>
                  </a:txBody>
                  <a:tcPr marL="51880" marR="51880" marT="25940" marB="2594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신안군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학림건설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4,433,185 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13.03~13.09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3850179"/>
                  </a:ext>
                </a:extLst>
              </a:tr>
              <a:tr h="244506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삼산면 초도 예미 호안도로 복구공사</a:t>
                      </a:r>
                    </a:p>
                  </a:txBody>
                  <a:tcPr marL="51880" marR="51880" marT="25940" marB="2594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여수시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아남건설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420,857 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13.03~13.09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6519985"/>
                  </a:ext>
                </a:extLst>
              </a:tr>
              <a:tr h="244506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완도 청산 원통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단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강제어초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시설공사</a:t>
                      </a:r>
                    </a:p>
                  </a:txBody>
                  <a:tcPr marL="51880" marR="51880" marT="25940" marB="2594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전라남도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태강건설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118,168 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13.06~13.09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5146746"/>
                  </a:ext>
                </a:extLst>
              </a:tr>
              <a:tr h="244506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진도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임회굴포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강제어초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시설공사</a:t>
                      </a:r>
                    </a:p>
                  </a:txBody>
                  <a:tcPr marL="51880" marR="51880" marT="25940" marB="2594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전라남도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승덕종합건설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139,468 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13.06~13.09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7759676"/>
                  </a:ext>
                </a:extLst>
              </a:tr>
              <a:tr h="244506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당도항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강풍피해 정비사업</a:t>
                      </a:r>
                    </a:p>
                  </a:txBody>
                  <a:tcPr marL="51880" marR="51880" marT="25940" marB="2594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진도군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대도종합건설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251,079 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13.06~13.09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6292463"/>
                  </a:ext>
                </a:extLst>
              </a:tr>
              <a:tr h="244506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 돌산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강제어초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시설공사</a:t>
                      </a:r>
                    </a:p>
                  </a:txBody>
                  <a:tcPr marL="51880" marR="51880" marT="25940" marB="2594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전라남도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대지건설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158,295 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13.07~13.09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3878909"/>
                  </a:ext>
                </a:extLst>
              </a:tr>
              <a:tr h="244506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청산 다목적낚시터 조성</a:t>
                      </a:r>
                    </a:p>
                  </a:txBody>
                  <a:tcPr marL="51880" marR="51880" marT="25940" marB="2594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완도군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거성개발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217,718 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13.07~14.04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2216953"/>
                  </a:ext>
                </a:extLst>
              </a:tr>
              <a:tr h="244506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만흥지구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연안정비사업</a:t>
                      </a:r>
                    </a:p>
                  </a:txBody>
                  <a:tcPr marL="51880" marR="51880" marT="25940" marB="2594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 해양항만청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쌍용건설외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사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13,281,110 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13.11~16.11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7464284"/>
                  </a:ext>
                </a:extLst>
              </a:tr>
              <a:tr h="244506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두포지구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연안시설 정비공사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(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직포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1880" marR="51880" marT="25940" marB="2594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여수시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영화건설㈜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368,100 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14.03~14.07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7420690"/>
                  </a:ext>
                </a:extLst>
              </a:tr>
              <a:tr h="244506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거문도항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물양장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정비공사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(2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차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1880" marR="51880" marT="25940" marB="2594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 해양항만청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㈜예진종합건설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1,166,686 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14.03~14.08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5913165"/>
                  </a:ext>
                </a:extLst>
              </a:tr>
              <a:tr h="244506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도서종합개발사업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(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화산 하마도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)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시설공사</a:t>
                      </a:r>
                    </a:p>
                  </a:txBody>
                  <a:tcPr marL="51880" marR="51880" marT="25940" marB="2594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해남군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국제건설산업㈜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347,040 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14.04~14.08</a:t>
                      </a:r>
                    </a:p>
                  </a:txBody>
                  <a:tcPr marL="51880" marR="51880" marT="25940" marB="2594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7790748"/>
                  </a:ext>
                </a:extLst>
              </a:tr>
              <a:tr h="244506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보길면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예작도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수도시설 개량공사</a:t>
                      </a:r>
                    </a:p>
                  </a:txBody>
                  <a:tcPr marL="50064" marR="50064" marT="25032" marB="25032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완도군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㈜성안종합건설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300,119 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14.07~15.01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4694949"/>
                  </a:ext>
                </a:extLst>
              </a:tr>
              <a:tr h="244506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소안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당사도 관광거점 조성공사</a:t>
                      </a:r>
                    </a:p>
                  </a:txBody>
                  <a:tcPr marL="50064" marR="50064" marT="25032" marB="25032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완도군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에이치비건설㈜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395,237 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14.08~15.01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9920825"/>
                  </a:ext>
                </a:extLst>
              </a:tr>
              <a:tr h="244506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가칭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웅천중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신축공사</a:t>
                      </a:r>
                    </a:p>
                  </a:txBody>
                  <a:tcPr marL="50064" marR="50064" marT="25032" marB="25032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전라남도교육청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경도건설㈜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562,000 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14.01~15.02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0333545"/>
                  </a:ext>
                </a:extLst>
              </a:tr>
              <a:tr h="244506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화양 운두방조제 개보수공사</a:t>
                      </a:r>
                    </a:p>
                  </a:txBody>
                  <a:tcPr marL="50064" marR="50064" marT="25032" marB="25032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여수시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㈜동화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272,729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15.04~15.10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1866030"/>
                  </a:ext>
                </a:extLst>
              </a:tr>
              <a:tr h="244506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벌교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개거리선착장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(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신기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)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설치공사</a:t>
                      </a:r>
                    </a:p>
                  </a:txBody>
                  <a:tcPr marL="50064" marR="50064" marT="25032" marB="25032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보성군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경도건설㈜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350,163 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15.05~15.11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5669738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B19ECCA6-9733-7D18-1B8A-ACCD08836D01}"/>
              </a:ext>
            </a:extLst>
          </p:cNvPr>
          <p:cNvGrpSpPr/>
          <p:nvPr/>
        </p:nvGrpSpPr>
        <p:grpSpPr>
          <a:xfrm>
            <a:off x="-1" y="364702"/>
            <a:ext cx="6858001" cy="369332"/>
            <a:chOff x="-1" y="364702"/>
            <a:chExt cx="6858001" cy="369332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39F3C675-235A-651A-A75D-746149218433}"/>
                </a:ext>
              </a:extLst>
            </p:cNvPr>
            <p:cNvSpPr/>
            <p:nvPr/>
          </p:nvSpPr>
          <p:spPr>
            <a:xfrm>
              <a:off x="766482" y="374134"/>
              <a:ext cx="6091518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5293990B-1A56-46C4-B347-A9B362992797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5538F72-E75B-AC02-472E-B101D7E2B3F4}"/>
                </a:ext>
              </a:extLst>
            </p:cNvPr>
            <p:cNvSpPr txBox="1"/>
            <p:nvPr/>
          </p:nvSpPr>
          <p:spPr>
            <a:xfrm>
              <a:off x="1047701" y="364702"/>
              <a:ext cx="1576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Ⅲ.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공사실적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098BAF4-0654-6CFB-07B5-2D0509EC6E76}"/>
                </a:ext>
              </a:extLst>
            </p:cNvPr>
            <p:cNvSpPr txBox="1"/>
            <p:nvPr/>
          </p:nvSpPr>
          <p:spPr>
            <a:xfrm>
              <a:off x="3703320" y="364702"/>
              <a:ext cx="29108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4. 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주요공사실적</a:t>
              </a:r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(2012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년 이후</a:t>
              </a:r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)</a:t>
              </a:r>
              <a:endParaRPr lang="ko-KR" altLang="en-US" dirty="0">
                <a:latin typeface="+mj-lt"/>
                <a:ea typeface="Pretendard" panose="02000503000000020004" pitchFamily="50" charset="-127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B6BE846-C5D1-84EE-3637-C643B47BFC83}"/>
              </a:ext>
            </a:extLst>
          </p:cNvPr>
          <p:cNvGrpSpPr/>
          <p:nvPr/>
        </p:nvGrpSpPr>
        <p:grpSpPr>
          <a:xfrm>
            <a:off x="-1" y="374134"/>
            <a:ext cx="6858001" cy="350469"/>
            <a:chOff x="-1" y="374134"/>
            <a:chExt cx="6858001" cy="35046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DCB665A-71D7-AC52-673B-4DF9E0F7D1D2}"/>
                </a:ext>
              </a:extLst>
            </p:cNvPr>
            <p:cNvSpPr/>
            <p:nvPr/>
          </p:nvSpPr>
          <p:spPr>
            <a:xfrm>
              <a:off x="766482" y="374134"/>
              <a:ext cx="6091518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C84A8CA-84DD-A32D-6F33-7D78C2634826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92E23250-C91B-F428-CC65-FFB337E98865}"/>
              </a:ext>
            </a:extLst>
          </p:cNvPr>
          <p:cNvSpPr txBox="1"/>
          <p:nvPr/>
        </p:nvSpPr>
        <p:spPr>
          <a:xfrm>
            <a:off x="769454" y="410868"/>
            <a:ext cx="1576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Ⅲ.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공사실적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3F4B037-1F66-2F06-98C0-CDFA7EFFC076}"/>
              </a:ext>
            </a:extLst>
          </p:cNvPr>
          <p:cNvSpPr txBox="1"/>
          <p:nvPr/>
        </p:nvSpPr>
        <p:spPr>
          <a:xfrm>
            <a:off x="3529014" y="414795"/>
            <a:ext cx="2706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4. 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주요공사실적</a:t>
            </a:r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(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최근 </a:t>
            </a:r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10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년</a:t>
            </a:r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)</a:t>
            </a:r>
            <a:endParaRPr lang="ko-KR" altLang="en-US" sz="1200" dirty="0">
              <a:latin typeface="+mj-lt"/>
              <a:ea typeface="Pretendard" panose="02000503000000020004" pitchFamily="50" charset="-127"/>
            </a:endParaRPr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0C312A4E-2D0D-FAFD-720A-DD1390149E32}"/>
              </a:ext>
            </a:extLst>
          </p:cNvPr>
          <p:cNvSpPr/>
          <p:nvPr/>
        </p:nvSpPr>
        <p:spPr>
          <a:xfrm>
            <a:off x="-10520" y="9496731"/>
            <a:ext cx="6871576" cy="409269"/>
          </a:xfrm>
          <a:custGeom>
            <a:avLst/>
            <a:gdLst/>
            <a:ahLst/>
            <a:cxnLst/>
            <a:rect l="l" t="t" r="r" b="b"/>
            <a:pathLst>
              <a:path w="4521734" h="452173">
                <a:moveTo>
                  <a:pt x="0" y="0"/>
                </a:moveTo>
                <a:lnTo>
                  <a:pt x="4521734" y="0"/>
                </a:lnTo>
                <a:lnTo>
                  <a:pt x="4521734" y="452173"/>
                </a:lnTo>
                <a:lnTo>
                  <a:pt x="0" y="452173"/>
                </a:lnTo>
                <a:close/>
              </a:path>
            </a:pathLst>
          </a:custGeom>
          <a:solidFill>
            <a:srgbClr val="0070C0"/>
          </a:solidFill>
        </p:spPr>
      </p:sp>
    </p:spTree>
    <p:extLst>
      <p:ext uri="{BB962C8B-B14F-4D97-AF65-F5344CB8AC3E}">
        <p14:creationId xmlns:p14="http://schemas.microsoft.com/office/powerpoint/2010/main" val="9810814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7C4C4624-66D3-31A8-BEDD-9DC3B95B47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676097"/>
              </p:ext>
            </p:extLst>
          </p:nvPr>
        </p:nvGraphicFramePr>
        <p:xfrm>
          <a:off x="533400" y="1263484"/>
          <a:ext cx="5781675" cy="7784776"/>
        </p:xfrm>
        <a:graphic>
          <a:graphicData uri="http://schemas.openxmlformats.org/drawingml/2006/table">
            <a:tbl>
              <a:tblPr/>
              <a:tblGrid>
                <a:gridCol w="2130724">
                  <a:extLst>
                    <a:ext uri="{9D8B030D-6E8A-4147-A177-3AD203B41FA5}">
                      <a16:colId xmlns:a16="http://schemas.microsoft.com/office/drawing/2014/main" val="3948783952"/>
                    </a:ext>
                  </a:extLst>
                </a:gridCol>
                <a:gridCol w="1210227">
                  <a:extLst>
                    <a:ext uri="{9D8B030D-6E8A-4147-A177-3AD203B41FA5}">
                      <a16:colId xmlns:a16="http://schemas.microsoft.com/office/drawing/2014/main" val="2519906268"/>
                    </a:ext>
                  </a:extLst>
                </a:gridCol>
                <a:gridCol w="891846">
                  <a:extLst>
                    <a:ext uri="{9D8B030D-6E8A-4147-A177-3AD203B41FA5}">
                      <a16:colId xmlns:a16="http://schemas.microsoft.com/office/drawing/2014/main" val="2389933153"/>
                    </a:ext>
                  </a:extLst>
                </a:gridCol>
                <a:gridCol w="738597">
                  <a:extLst>
                    <a:ext uri="{9D8B030D-6E8A-4147-A177-3AD203B41FA5}">
                      <a16:colId xmlns:a16="http://schemas.microsoft.com/office/drawing/2014/main" val="1866342322"/>
                    </a:ext>
                  </a:extLst>
                </a:gridCol>
                <a:gridCol w="810281">
                  <a:extLst>
                    <a:ext uri="{9D8B030D-6E8A-4147-A177-3AD203B41FA5}">
                      <a16:colId xmlns:a16="http://schemas.microsoft.com/office/drawing/2014/main" val="4192359753"/>
                    </a:ext>
                  </a:extLst>
                </a:gridCol>
              </a:tblGrid>
              <a:tr h="5145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300" dirty="0">
                          <a:solidFill>
                            <a:schemeClr val="bg1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공 사 명</a:t>
                      </a:r>
                    </a:p>
                  </a:txBody>
                  <a:tcPr marL="9804" marR="9804" marT="9804" marB="9804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300" dirty="0">
                          <a:solidFill>
                            <a:schemeClr val="bg1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발 주 처</a:t>
                      </a:r>
                      <a:endParaRPr lang="ko-KR" altLang="en-US" sz="900" kern="0" spc="300" dirty="0">
                        <a:solidFill>
                          <a:schemeClr val="bg1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9804" marR="9804" marT="9804" marB="980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300" dirty="0">
                          <a:solidFill>
                            <a:schemeClr val="bg1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수주회사</a:t>
                      </a:r>
                      <a:endParaRPr lang="ko-KR" altLang="en-US" sz="900" kern="0" spc="300" dirty="0">
                        <a:solidFill>
                          <a:schemeClr val="bg1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9804" marR="9804" marT="9804" marB="980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300" dirty="0">
                          <a:solidFill>
                            <a:schemeClr val="bg1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금액</a:t>
                      </a:r>
                      <a:r>
                        <a:rPr lang="en-US" altLang="ko-KR" sz="900" b="1" kern="0" spc="300" dirty="0">
                          <a:solidFill>
                            <a:schemeClr val="bg1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(</a:t>
                      </a:r>
                      <a:r>
                        <a:rPr lang="ko-KR" altLang="en-US" sz="900" b="1" kern="0" spc="300" dirty="0">
                          <a:solidFill>
                            <a:schemeClr val="bg1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천원</a:t>
                      </a:r>
                      <a:r>
                        <a:rPr lang="en-US" altLang="ko-KR" sz="900" b="1" kern="0" spc="300" dirty="0">
                          <a:solidFill>
                            <a:schemeClr val="bg1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)</a:t>
                      </a:r>
                      <a:endParaRPr lang="ko-KR" altLang="en-US" sz="900" kern="0" spc="300" dirty="0">
                        <a:solidFill>
                          <a:schemeClr val="bg1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9804" marR="9804" marT="9804" marB="980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300" dirty="0">
                          <a:solidFill>
                            <a:schemeClr val="bg1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공사기간</a:t>
                      </a:r>
                      <a:endParaRPr lang="ko-KR" altLang="en-US" sz="900" kern="0" spc="300" dirty="0">
                        <a:solidFill>
                          <a:schemeClr val="bg1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9804" marR="9804" marT="9804" marB="980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4567752"/>
                  </a:ext>
                </a:extLst>
              </a:tr>
              <a:tr h="242342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신안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비금수치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지구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인공어초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시설공사</a:t>
                      </a:r>
                    </a:p>
                  </a:txBody>
                  <a:tcPr marL="50064" marR="50064" marT="25032" marB="25032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전라남도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글로벌건설㈜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335,922 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15.06~15.10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8352855"/>
                  </a:ext>
                </a:extLst>
              </a:tr>
              <a:tr h="242342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지방어항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(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성두항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)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시설공사</a:t>
                      </a:r>
                    </a:p>
                  </a:txBody>
                  <a:tcPr marL="50064" marR="50064" marT="25032" marB="25032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여수시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남도건설㈜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4,729,000 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15.09~18.09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3931521"/>
                  </a:ext>
                </a:extLst>
              </a:tr>
              <a:tr h="242342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여수신항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서방파제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보강공사</a:t>
                      </a:r>
                    </a:p>
                  </a:txBody>
                  <a:tcPr marL="50064" marR="50064" marT="25032" marB="25032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 해양수산청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㈜한진중공업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6,368,870 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15.08~19.08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9449239"/>
                  </a:ext>
                </a:extLst>
              </a:tr>
              <a:tr h="242342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신의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소금의섬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조성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(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동리항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방파제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)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공사</a:t>
                      </a:r>
                    </a:p>
                  </a:txBody>
                  <a:tcPr marL="50064" marR="50064" marT="25032" marB="25032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신안군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남양건설㈜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2,019,462 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16.02~17.08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5859814"/>
                  </a:ext>
                </a:extLst>
              </a:tr>
              <a:tr h="242342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남면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화태리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치끝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방파제 연장공사</a:t>
                      </a:r>
                    </a:p>
                  </a:txBody>
                  <a:tcPr marL="50064" marR="50064" marT="25032" marB="25032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여수시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상지건설㈜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337,148 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16.04~17.04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8796052"/>
                  </a:ext>
                </a:extLst>
              </a:tr>
              <a:tr h="242342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남면 연도 관광기반시설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(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방파제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)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공사</a:t>
                      </a:r>
                    </a:p>
                  </a:txBody>
                  <a:tcPr marL="50064" marR="50064" marT="25032" marB="25032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여수시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용천산업㈜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653,221 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16.05~16.11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4559776"/>
                  </a:ext>
                </a:extLst>
              </a:tr>
              <a:tr h="242342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돌산읍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신기항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선착장 연장공사</a:t>
                      </a:r>
                    </a:p>
                  </a:txBody>
                  <a:tcPr marL="50064" marR="50064" marT="25032" marB="25032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여수시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풍곡건설그룹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㈜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317,687 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16.05~16.08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3591130"/>
                  </a:ext>
                </a:extLst>
              </a:tr>
              <a:tr h="242342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지방어항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(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톱머리항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)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건설공사</a:t>
                      </a:r>
                    </a:p>
                  </a:txBody>
                  <a:tcPr marL="50064" marR="50064" marT="25032" marB="25032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무안군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㈜동화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489,940 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16.06~16.12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8089585"/>
                  </a:ext>
                </a:extLst>
              </a:tr>
              <a:tr h="242342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순천만 플라자 신축공사</a:t>
                      </a:r>
                    </a:p>
                  </a:txBody>
                  <a:tcPr marL="50064" marR="50064" marT="25032" marB="25032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㈜에코유통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㈜한진중공업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2,915,000 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16.09~20.06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0779550"/>
                  </a:ext>
                </a:extLst>
              </a:tr>
              <a:tr h="242342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지방어항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(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서도항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)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시설공사</a:t>
                      </a:r>
                    </a:p>
                  </a:txBody>
                  <a:tcPr marL="50064" marR="50064" marT="25032" marB="25032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여수시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홍광건설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㈜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5,636,620 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16.11~20.01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8134254"/>
                  </a:ext>
                </a:extLst>
              </a:tr>
              <a:tr h="242342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돌산읍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작금마을 선착장 연장공사</a:t>
                      </a:r>
                    </a:p>
                  </a:txBody>
                  <a:tcPr marL="50064" marR="50064" marT="25032" marB="25032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여수시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동경종합건설㈜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254,375 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16.12~17.03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0659675"/>
                  </a:ext>
                </a:extLst>
              </a:tr>
              <a:tr h="242342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발포항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오동도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남방등표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설치공사</a:t>
                      </a:r>
                    </a:p>
                  </a:txBody>
                  <a:tcPr marL="50064" marR="50064" marT="25032" marB="25032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 해양수산청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㈜하정종합건설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362,888 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17.02~17.08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5039510"/>
                  </a:ext>
                </a:extLst>
              </a:tr>
              <a:tr h="242342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삼산면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동도지구 연안시설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정공사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064" marR="50064" marT="25032" marB="25032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여수시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죽암건설㈜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390,168 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17.03~17.09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7557792"/>
                  </a:ext>
                </a:extLst>
              </a:tr>
              <a:tr h="242342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삼산면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소거문항 방파제 연장공사</a:t>
                      </a:r>
                    </a:p>
                  </a:txBody>
                  <a:tcPr marL="50064" marR="50064" marT="25032" marB="25032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여수시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예일종합건설㈜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615,710 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17.03~17.09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6616882"/>
                  </a:ext>
                </a:extLst>
              </a:tr>
              <a:tr h="242342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신안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도초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서우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지구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인공어초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설치공사</a:t>
                      </a:r>
                    </a:p>
                  </a:txBody>
                  <a:tcPr marL="50064" marR="50064" marT="25032" marB="25032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전라남도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숭실종합건설㈜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198,839 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17.03~17.07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7894826"/>
                  </a:ext>
                </a:extLst>
              </a:tr>
              <a:tr h="242342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우두지구 연안정비사업</a:t>
                      </a:r>
                    </a:p>
                  </a:txBody>
                  <a:tcPr marL="50064" marR="50064" marT="25032" marB="25032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여수시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㈜삼양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469,160 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17.05~18.04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5465898"/>
                  </a:ext>
                </a:extLst>
              </a:tr>
              <a:tr h="242342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완도항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부잔교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이설공사</a:t>
                      </a:r>
                    </a:p>
                  </a:txBody>
                  <a:tcPr marL="50064" marR="50064" marT="25032" marB="25032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전라남도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대선건설㈜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273,963 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17.10~18.01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8286423"/>
                  </a:ext>
                </a:extLst>
              </a:tr>
              <a:tr h="242342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회진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장산항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선착장 신축공사</a:t>
                      </a:r>
                    </a:p>
                  </a:txBody>
                  <a:tcPr marL="50064" marR="50064" marT="25032" marB="25032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장흥군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(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유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)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수양건설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333,246 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17.10~18.07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2748605"/>
                  </a:ext>
                </a:extLst>
              </a:tr>
              <a:tr h="242342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광양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(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여천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)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항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낙포호안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보강공사</a:t>
                      </a:r>
                    </a:p>
                  </a:txBody>
                  <a:tcPr marL="50064" marR="50064" marT="25032" marB="25032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 해양수산청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SJ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건설㈜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4,221,021 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18.04~19.08</a:t>
                      </a:r>
                    </a:p>
                  </a:txBody>
                  <a:tcPr marL="50064" marR="50064" marT="25032" marB="25032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7258352"/>
                  </a:ext>
                </a:extLst>
              </a:tr>
              <a:tr h="242342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화정면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개도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모전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호녘개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잠제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설치공사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동보건설㈜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359,666 </a:t>
                      </a: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18.07~19.04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9334707"/>
                  </a:ext>
                </a:extLst>
              </a:tr>
              <a:tr h="242342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남면 대두지구 연안시설 정비공사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디오이앤씨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㈜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567,807 </a:t>
                      </a: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18.07~18.12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5121579"/>
                  </a:ext>
                </a:extLst>
              </a:tr>
              <a:tr h="242342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남면 소두지구 연안시설 정비공사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㈜</a:t>
                      </a:r>
                      <a:r>
                        <a:rPr lang="ko-KR" altLang="en-US" sz="900" kern="0" spc="-15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우리종합건설</a:t>
                      </a:r>
                      <a:endParaRPr lang="ko-KR" altLang="en-US" sz="1000" kern="0" spc="-15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342,537 </a:t>
                      </a: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18.08~18.10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1015866"/>
                  </a:ext>
                </a:extLst>
              </a:tr>
              <a:tr h="242342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웅천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-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소호간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도로개설공사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남양건설㈜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4,415,251 </a:t>
                      </a: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18.10~19.07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3636655"/>
                  </a:ext>
                </a:extLst>
              </a:tr>
              <a:tr h="242342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곡성군 치매안심센터 증축공사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곡성군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진남토건㈜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601,883 </a:t>
                      </a: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18.11~18.12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1058260"/>
                  </a:ext>
                </a:extLst>
              </a:tr>
              <a:tr h="242342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달리도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접안시설 정비공사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목포 해양수산청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중경건설㈜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537,094 </a:t>
                      </a: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18.11~19.05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2646882"/>
                  </a:ext>
                </a:extLst>
              </a:tr>
              <a:tr h="242342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외달도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접안시설 정비공사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목포 해양수산청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우경건설㈜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659,190 </a:t>
                      </a: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18.11~19.05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6950620"/>
                  </a:ext>
                </a:extLst>
              </a:tr>
              <a:tr h="242342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비아도남방등표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설치공사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목포 해양수산청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경도건설㈜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642,000 </a:t>
                      </a: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19.02~19.07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4664458"/>
                  </a:ext>
                </a:extLst>
              </a:tr>
              <a:tr h="242342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득량도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접안시설 및 방파제 보강공사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고흥군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금아건설㈜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869,114 </a:t>
                      </a: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19.05~20.04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8790193"/>
                  </a:ext>
                </a:extLst>
              </a:tr>
              <a:tr h="242342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남면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화태리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묘두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방파제 연장공사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예일종합건설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(</a:t>
                      </a:r>
                      <a:r>
                        <a:rPr lang="ko-KR" altLang="en-US" sz="900" kern="0" spc="-15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주</a:t>
                      </a:r>
                      <a:r>
                        <a:rPr lang="en-US" altLang="ko-KR" sz="900" kern="0" spc="-15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)</a:t>
                      </a:r>
                      <a:endParaRPr lang="ko-KR" altLang="en-US" sz="1000" kern="0" spc="-15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312,495 </a:t>
                      </a: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19.06~19.12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008201"/>
                  </a:ext>
                </a:extLst>
              </a:tr>
              <a:tr h="242342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삼산면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소거문도 방파제 연장공사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여수시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홍광건설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㈜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1,318,092 </a:t>
                      </a: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19.06~20.06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4564253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61C53F44-32F3-BB48-0C05-3D22DF2C765F}"/>
              </a:ext>
            </a:extLst>
          </p:cNvPr>
          <p:cNvGrpSpPr/>
          <p:nvPr/>
        </p:nvGrpSpPr>
        <p:grpSpPr>
          <a:xfrm>
            <a:off x="-1" y="364702"/>
            <a:ext cx="6858001" cy="369332"/>
            <a:chOff x="-1" y="364702"/>
            <a:chExt cx="6858001" cy="369332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46506DF2-F5FE-DCD8-0F73-4997E49B3002}"/>
                </a:ext>
              </a:extLst>
            </p:cNvPr>
            <p:cNvSpPr/>
            <p:nvPr/>
          </p:nvSpPr>
          <p:spPr>
            <a:xfrm>
              <a:off x="766482" y="374134"/>
              <a:ext cx="6091518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6AE46437-6689-AC5F-E377-F3D03804E18E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9801BA5-69C2-2F23-FBC8-DDF6C258181E}"/>
                </a:ext>
              </a:extLst>
            </p:cNvPr>
            <p:cNvSpPr txBox="1"/>
            <p:nvPr/>
          </p:nvSpPr>
          <p:spPr>
            <a:xfrm>
              <a:off x="1047701" y="364702"/>
              <a:ext cx="1576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Ⅲ.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공사실적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238B039-D729-6F85-B1DB-C6865FAB7AC4}"/>
                </a:ext>
              </a:extLst>
            </p:cNvPr>
            <p:cNvSpPr txBox="1"/>
            <p:nvPr/>
          </p:nvSpPr>
          <p:spPr>
            <a:xfrm>
              <a:off x="3703320" y="364702"/>
              <a:ext cx="29108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4. 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주요공사실적</a:t>
              </a:r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(2012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년 이후</a:t>
              </a:r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)</a:t>
              </a:r>
              <a:endParaRPr lang="ko-KR" altLang="en-US" dirty="0">
                <a:latin typeface="+mj-lt"/>
                <a:ea typeface="Pretendard" panose="02000503000000020004" pitchFamily="50" charset="-127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A6C8A9D-821A-97DA-28B7-AA60BE391DD4}"/>
              </a:ext>
            </a:extLst>
          </p:cNvPr>
          <p:cNvGrpSpPr/>
          <p:nvPr/>
        </p:nvGrpSpPr>
        <p:grpSpPr>
          <a:xfrm>
            <a:off x="-1" y="374134"/>
            <a:ext cx="6858001" cy="350469"/>
            <a:chOff x="-1" y="374134"/>
            <a:chExt cx="6858001" cy="35046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09313BF-DFF7-241B-2572-DD6293FC27BA}"/>
                </a:ext>
              </a:extLst>
            </p:cNvPr>
            <p:cNvSpPr/>
            <p:nvPr/>
          </p:nvSpPr>
          <p:spPr>
            <a:xfrm>
              <a:off x="766482" y="374134"/>
              <a:ext cx="6091518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049C076-4FDF-608E-33AE-47D5E1335BA4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CDDF49B-C640-26A6-7670-D62E42544394}"/>
              </a:ext>
            </a:extLst>
          </p:cNvPr>
          <p:cNvSpPr txBox="1"/>
          <p:nvPr/>
        </p:nvSpPr>
        <p:spPr>
          <a:xfrm>
            <a:off x="769454" y="410868"/>
            <a:ext cx="1576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Ⅲ.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공사실적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141D748-37F7-E248-6C94-D6A711FB5DB1}"/>
              </a:ext>
            </a:extLst>
          </p:cNvPr>
          <p:cNvSpPr txBox="1"/>
          <p:nvPr/>
        </p:nvSpPr>
        <p:spPr>
          <a:xfrm>
            <a:off x="3529014" y="414795"/>
            <a:ext cx="2706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4. 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주요공사실적</a:t>
            </a:r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(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최근 </a:t>
            </a:r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10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년</a:t>
            </a:r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)</a:t>
            </a:r>
            <a:endParaRPr lang="ko-KR" altLang="en-US" sz="1200" dirty="0">
              <a:latin typeface="+mj-lt"/>
              <a:ea typeface="Pretendard" panose="02000503000000020004" pitchFamily="50" charset="-127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35560AE8-F936-C04A-AE4D-A7AE2097F55B}"/>
              </a:ext>
            </a:extLst>
          </p:cNvPr>
          <p:cNvSpPr/>
          <p:nvPr/>
        </p:nvSpPr>
        <p:spPr>
          <a:xfrm>
            <a:off x="-10520" y="9496731"/>
            <a:ext cx="6871576" cy="409269"/>
          </a:xfrm>
          <a:custGeom>
            <a:avLst/>
            <a:gdLst/>
            <a:ahLst/>
            <a:cxnLst/>
            <a:rect l="l" t="t" r="r" b="b"/>
            <a:pathLst>
              <a:path w="4521734" h="452173">
                <a:moveTo>
                  <a:pt x="0" y="0"/>
                </a:moveTo>
                <a:lnTo>
                  <a:pt x="4521734" y="0"/>
                </a:lnTo>
                <a:lnTo>
                  <a:pt x="4521734" y="452173"/>
                </a:lnTo>
                <a:lnTo>
                  <a:pt x="0" y="452173"/>
                </a:lnTo>
                <a:close/>
              </a:path>
            </a:pathLst>
          </a:custGeom>
          <a:solidFill>
            <a:srgbClr val="0070C0"/>
          </a:solidFill>
        </p:spPr>
      </p:sp>
    </p:spTree>
    <p:extLst>
      <p:ext uri="{BB962C8B-B14F-4D97-AF65-F5344CB8AC3E}">
        <p14:creationId xmlns:p14="http://schemas.microsoft.com/office/powerpoint/2010/main" val="19874378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53242020-41C1-A75A-657E-35730BE774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9806930"/>
              </p:ext>
            </p:extLst>
          </p:nvPr>
        </p:nvGraphicFramePr>
        <p:xfrm>
          <a:off x="490537" y="1212340"/>
          <a:ext cx="5876926" cy="7282785"/>
        </p:xfrm>
        <a:graphic>
          <a:graphicData uri="http://schemas.openxmlformats.org/drawingml/2006/table">
            <a:tbl>
              <a:tblPr/>
              <a:tblGrid>
                <a:gridCol w="2109788">
                  <a:extLst>
                    <a:ext uri="{9D8B030D-6E8A-4147-A177-3AD203B41FA5}">
                      <a16:colId xmlns:a16="http://schemas.microsoft.com/office/drawing/2014/main" val="3079313719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689262987"/>
                    </a:ext>
                  </a:extLst>
                </a:gridCol>
                <a:gridCol w="1041463">
                  <a:extLst>
                    <a:ext uri="{9D8B030D-6E8A-4147-A177-3AD203B41FA5}">
                      <a16:colId xmlns:a16="http://schemas.microsoft.com/office/drawing/2014/main" val="4078508135"/>
                    </a:ext>
                  </a:extLst>
                </a:gridCol>
                <a:gridCol w="774979">
                  <a:extLst>
                    <a:ext uri="{9D8B030D-6E8A-4147-A177-3AD203B41FA5}">
                      <a16:colId xmlns:a16="http://schemas.microsoft.com/office/drawing/2014/main" val="921440180"/>
                    </a:ext>
                  </a:extLst>
                </a:gridCol>
                <a:gridCol w="941046">
                  <a:extLst>
                    <a:ext uri="{9D8B030D-6E8A-4147-A177-3AD203B41FA5}">
                      <a16:colId xmlns:a16="http://schemas.microsoft.com/office/drawing/2014/main" val="1025696343"/>
                    </a:ext>
                  </a:extLst>
                </a:gridCol>
              </a:tblGrid>
              <a:tr h="5212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300" dirty="0">
                          <a:solidFill>
                            <a:schemeClr val="bg1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공 사 명</a:t>
                      </a:r>
                      <a:endParaRPr lang="ko-KR" altLang="en-US" sz="900" kern="0" spc="300" dirty="0">
                        <a:solidFill>
                          <a:schemeClr val="bg1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10160" marR="10160" marT="10160" marB="1016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300" dirty="0">
                          <a:solidFill>
                            <a:schemeClr val="bg1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발 주 처</a:t>
                      </a:r>
                      <a:endParaRPr lang="ko-KR" altLang="en-US" sz="900" kern="0" spc="300" dirty="0">
                        <a:solidFill>
                          <a:schemeClr val="bg1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10160" marR="10160" marT="10160" marB="101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300" dirty="0">
                          <a:solidFill>
                            <a:schemeClr val="bg1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수주회사</a:t>
                      </a:r>
                      <a:endParaRPr lang="ko-KR" altLang="en-US" sz="900" kern="0" spc="300" dirty="0">
                        <a:solidFill>
                          <a:schemeClr val="bg1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10160" marR="10160" marT="10160" marB="101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300" dirty="0">
                          <a:solidFill>
                            <a:schemeClr val="bg1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금액</a:t>
                      </a:r>
                      <a:r>
                        <a:rPr lang="en-US" altLang="ko-KR" sz="900" b="1" kern="0" spc="300" dirty="0">
                          <a:solidFill>
                            <a:schemeClr val="bg1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(</a:t>
                      </a:r>
                      <a:r>
                        <a:rPr lang="ko-KR" altLang="en-US" sz="900" b="1" kern="0" spc="300" dirty="0">
                          <a:solidFill>
                            <a:schemeClr val="bg1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천원</a:t>
                      </a:r>
                      <a:r>
                        <a:rPr lang="en-US" altLang="ko-KR" sz="900" b="1" kern="0" spc="300" dirty="0">
                          <a:solidFill>
                            <a:schemeClr val="bg1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)</a:t>
                      </a:r>
                      <a:endParaRPr lang="ko-KR" altLang="en-US" sz="900" kern="0" spc="300" dirty="0">
                        <a:solidFill>
                          <a:schemeClr val="bg1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10160" marR="10160" marT="10160" marB="101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300" dirty="0">
                          <a:solidFill>
                            <a:schemeClr val="bg1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공사기간</a:t>
                      </a:r>
                      <a:endParaRPr lang="ko-KR" altLang="en-US" sz="900" kern="0" spc="300" dirty="0">
                        <a:solidFill>
                          <a:schemeClr val="bg1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10160" marR="10160" marT="10160" marB="1016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407679"/>
                  </a:ext>
                </a:extLst>
              </a:tr>
              <a:tr h="270463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돌산읍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금죽도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방파제 연장공사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여수시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동언건설㈜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496,400 </a:t>
                      </a: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19.06~19.12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6519985"/>
                  </a:ext>
                </a:extLst>
              </a:tr>
              <a:tr h="270463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남면 소두지구 연안시설 정비공사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㈜다부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987,544 </a:t>
                      </a: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19.06~20.06</a:t>
                      </a: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5146746"/>
                  </a:ext>
                </a:extLst>
              </a:tr>
              <a:tr h="270463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남면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화태지구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연안시설 정비공사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strike="noStrike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㈜영신종합건설</a:t>
                      </a:r>
                      <a:endParaRPr lang="ko-KR" altLang="en-US" sz="1000" strike="noStrike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597,313 </a:t>
                      </a: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19.06~19.12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7759676"/>
                  </a:ext>
                </a:extLst>
              </a:tr>
              <a:tr h="270463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남면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여천방파제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연장공사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strike="noStrike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(</a:t>
                      </a:r>
                      <a:r>
                        <a:rPr lang="ko-KR" altLang="en-US" sz="900" strike="noStrike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유</a:t>
                      </a:r>
                      <a:r>
                        <a:rPr lang="en-US" altLang="ko-KR" sz="900" strike="noStrike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)</a:t>
                      </a:r>
                      <a:r>
                        <a:rPr lang="ko-KR" altLang="en-US" sz="900" strike="noStrike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다미종합건설</a:t>
                      </a:r>
                      <a:endParaRPr lang="ko-KR" altLang="en-US" sz="1000" strike="noStrike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633,261 </a:t>
                      </a: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19.06~19.12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6292463"/>
                  </a:ext>
                </a:extLst>
              </a:tr>
              <a:tr h="270463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오천동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방파제 현장공사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strike="noStrike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선일종합건설㈜</a:t>
                      </a:r>
                      <a:endParaRPr lang="ko-KR" altLang="en-US" sz="1000" strike="noStrike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373,474 </a:t>
                      </a: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19.12~20.06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3878909"/>
                  </a:ext>
                </a:extLst>
              </a:tr>
              <a:tr h="270463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동일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덕흥지구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연안정비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고흥군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에이치비건설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2,524,997 </a:t>
                      </a: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19.12~22.12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2216953"/>
                  </a:ext>
                </a:extLst>
              </a:tr>
              <a:tr h="270463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회천면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어촌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군농항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퇴적예방사업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보성군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연경종합㈜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282,508 </a:t>
                      </a: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19.12~20.04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7278324"/>
                  </a:ext>
                </a:extLst>
              </a:tr>
              <a:tr h="270463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흑산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상태도선착장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재해복구사업 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신안군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㈜장원건설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1,416,402 </a:t>
                      </a: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20.04~20.12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7464284"/>
                  </a:ext>
                </a:extLst>
              </a:tr>
              <a:tr h="270463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완도군 어촌 뉴딜 사업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한국어촌어항공단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유명건설㈜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941,744 </a:t>
                      </a: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20.04~20.10</a:t>
                      </a: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4230477"/>
                  </a:ext>
                </a:extLst>
              </a:tr>
              <a:tr h="270463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거금도 선착장 및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물양장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확장공사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고흥군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세왕종합건설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㈜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454,140 </a:t>
                      </a: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20.04~21.04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941186"/>
                  </a:ext>
                </a:extLst>
              </a:tr>
              <a:tr h="270463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송군권역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어촌뉴딜사업 어항시설 정비공사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진도군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지원건설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(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주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4,601,795 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20.07~22.12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9881281"/>
                  </a:ext>
                </a:extLst>
              </a:tr>
              <a:tr h="270463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어촌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(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노력항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)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어선피항시설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연장공사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한국어촌어항공단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㈜광진건설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3,462,831 </a:t>
                      </a: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20.12~21.08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6003270"/>
                  </a:ext>
                </a:extLst>
              </a:tr>
              <a:tr h="270463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지방어항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(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화포항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)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방파제 건설공사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순천시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㈜광진건설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774,691 </a:t>
                      </a: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21.04~21.12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6892929"/>
                  </a:ext>
                </a:extLst>
              </a:tr>
              <a:tr h="270463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초대형 풍력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운송로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구축공사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전남테크노파크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지원건설㈜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8,037,304</a:t>
                      </a: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21.05~22.01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652294"/>
                  </a:ext>
                </a:extLst>
              </a:tr>
              <a:tr h="270463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순천만 갯벌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어부십리길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조성사업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순천시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(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유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)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신양종합건설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3,276,620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21.05~21.12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6403032"/>
                  </a:ext>
                </a:extLst>
              </a:tr>
              <a:tr h="270463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지방어항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(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금능항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)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정비공사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보성군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동호건설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(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주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2,159,620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21.06~22.10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6128099"/>
                  </a:ext>
                </a:extLst>
              </a:tr>
              <a:tr h="270463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방어진항 정비사업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울산해양수산청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비케이건설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(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주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8,609,040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21.06~22.12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207030"/>
                  </a:ext>
                </a:extLst>
              </a:tr>
              <a:tr h="270463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의성항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어촌뉴딜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300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공통사업 토목공사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한국농어촌공사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주창종합건설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(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주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2,055,343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21.06~22.06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2700497"/>
                  </a:ext>
                </a:extLst>
              </a:tr>
              <a:tr h="270463"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50" baseline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화정면</a:t>
                      </a:r>
                      <a:r>
                        <a:rPr lang="ko-KR" altLang="en-US" sz="900" kern="0" spc="-150" baseline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개도 </a:t>
                      </a:r>
                      <a:r>
                        <a:rPr lang="ko-KR" altLang="en-US" sz="900" kern="0" spc="-150" baseline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여석</a:t>
                      </a:r>
                      <a:r>
                        <a:rPr lang="ko-KR" altLang="en-US" sz="900" kern="0" spc="-150" baseline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선착장 연장 및 </a:t>
                      </a:r>
                      <a:r>
                        <a:rPr lang="ko-KR" altLang="en-US" sz="900" kern="0" spc="-150" baseline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파라펫</a:t>
                      </a:r>
                      <a:r>
                        <a:rPr lang="ko-KR" altLang="en-US" sz="900" kern="0" spc="-150" baseline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설치공사</a:t>
                      </a:r>
                      <a:endParaRPr lang="ko-KR" altLang="en-US" sz="800" kern="0" spc="-150" baseline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영진건설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(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주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946,986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21.12~22.05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7332847"/>
                  </a:ext>
                </a:extLst>
              </a:tr>
              <a:tr h="270463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남면 안도 마리나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(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계류시설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)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설치공사</a:t>
                      </a:r>
                      <a:endParaRPr lang="ko-KR" altLang="en-US" sz="8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유성건설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(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주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731,122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21.12~22.12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262253"/>
                  </a:ext>
                </a:extLst>
              </a:tr>
              <a:tr h="270463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군학항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어촌뉴딜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300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사업 생활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SOC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방파제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보성군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(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유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)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소안건설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2,658,521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22.02~23.02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0633227"/>
                  </a:ext>
                </a:extLst>
              </a:tr>
              <a:tr h="270463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포두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익금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방파제 연장공사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고흥군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(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유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)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다미종합건설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531,956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22.03~22.09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1845268"/>
                  </a:ext>
                </a:extLst>
              </a:tr>
              <a:tr h="270463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숨은덕등표 외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개소 설치공사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여수해양수산청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㈜해송종합건설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527,200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22.04~22.12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0398364"/>
                  </a:ext>
                </a:extLst>
              </a:tr>
              <a:tr h="270463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노량여 등표 설치공사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여수해양수산청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우신종합건설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(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주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309,256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22.04~22.10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485936"/>
                  </a:ext>
                </a:extLst>
              </a:tr>
              <a:tr h="270463"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남면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봉통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대두길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방파제 보강사업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>
                      <a:noFill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여수시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(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유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)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다미종합건설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641,078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dist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solidFill>
                            <a:srgbClr val="000000"/>
                          </a:solidFill>
                          <a:effectLst/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22.04~22.08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Pretendard" panose="020B0600000101010101" charset="-127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</a:txBody>
                  <a:tcPr marL="50400" marR="50400" marT="25200" marB="2520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8287369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8C51D2CC-9137-D4E3-12B1-C06F58F1069C}"/>
              </a:ext>
            </a:extLst>
          </p:cNvPr>
          <p:cNvGrpSpPr/>
          <p:nvPr/>
        </p:nvGrpSpPr>
        <p:grpSpPr>
          <a:xfrm>
            <a:off x="-1" y="364702"/>
            <a:ext cx="6858001" cy="369332"/>
            <a:chOff x="-1" y="364702"/>
            <a:chExt cx="6858001" cy="369332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53ED3D74-5458-392F-FDB6-1452E9581F95}"/>
                </a:ext>
              </a:extLst>
            </p:cNvPr>
            <p:cNvSpPr/>
            <p:nvPr/>
          </p:nvSpPr>
          <p:spPr>
            <a:xfrm>
              <a:off x="766482" y="374134"/>
              <a:ext cx="6091518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1FA5789D-3FB3-C793-29B9-4D79526F3C12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34CF2B9-EB1D-C25C-6CC4-F7557367444D}"/>
                </a:ext>
              </a:extLst>
            </p:cNvPr>
            <p:cNvSpPr txBox="1"/>
            <p:nvPr/>
          </p:nvSpPr>
          <p:spPr>
            <a:xfrm>
              <a:off x="1047701" y="364702"/>
              <a:ext cx="1576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Ⅲ.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공사실적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5A86A2A-1110-66FF-1863-D177BECD0C8A}"/>
                </a:ext>
              </a:extLst>
            </p:cNvPr>
            <p:cNvSpPr txBox="1"/>
            <p:nvPr/>
          </p:nvSpPr>
          <p:spPr>
            <a:xfrm>
              <a:off x="3703320" y="364702"/>
              <a:ext cx="29108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4. 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주요공사실적</a:t>
              </a:r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(2012</a:t>
              </a:r>
              <a:r>
                <a:rPr lang="ko-KR" altLang="en-US" dirty="0">
                  <a:latin typeface="+mj-lt"/>
                  <a:ea typeface="Pretendard" panose="02000503000000020004" pitchFamily="50" charset="-127"/>
                </a:rPr>
                <a:t>년 이후</a:t>
              </a:r>
              <a:r>
                <a:rPr lang="en-US" altLang="ko-KR" dirty="0">
                  <a:latin typeface="+mj-lt"/>
                  <a:ea typeface="Pretendard" panose="02000503000000020004" pitchFamily="50" charset="-127"/>
                </a:rPr>
                <a:t>)</a:t>
              </a:r>
              <a:endParaRPr lang="ko-KR" altLang="en-US" dirty="0">
                <a:latin typeface="+mj-lt"/>
                <a:ea typeface="Pretendard" panose="02000503000000020004" pitchFamily="50" charset="-127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DE56726-0851-13AE-6479-F97B84223617}"/>
              </a:ext>
            </a:extLst>
          </p:cNvPr>
          <p:cNvGrpSpPr/>
          <p:nvPr/>
        </p:nvGrpSpPr>
        <p:grpSpPr>
          <a:xfrm>
            <a:off x="-1" y="374134"/>
            <a:ext cx="6858001" cy="350469"/>
            <a:chOff x="-1" y="374134"/>
            <a:chExt cx="6858001" cy="35046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08D1103-CFB0-BACA-8549-7BAE29484EA3}"/>
                </a:ext>
              </a:extLst>
            </p:cNvPr>
            <p:cNvSpPr/>
            <p:nvPr/>
          </p:nvSpPr>
          <p:spPr>
            <a:xfrm>
              <a:off x="766482" y="374134"/>
              <a:ext cx="6091518" cy="350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570A089-AE06-AABD-8096-7804A0FE3FD9}"/>
                </a:ext>
              </a:extLst>
            </p:cNvPr>
            <p:cNvSpPr/>
            <p:nvPr/>
          </p:nvSpPr>
          <p:spPr>
            <a:xfrm>
              <a:off x="-1" y="374134"/>
              <a:ext cx="766483" cy="35046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5A4676E8-7D78-DC01-CC45-FC2D8FC0AC04}"/>
              </a:ext>
            </a:extLst>
          </p:cNvPr>
          <p:cNvSpPr txBox="1"/>
          <p:nvPr/>
        </p:nvSpPr>
        <p:spPr>
          <a:xfrm>
            <a:off x="769454" y="410868"/>
            <a:ext cx="1576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Ⅲ.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공사실적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CEE632F-8BA2-59EC-AEA3-BAE315D3CEB4}"/>
              </a:ext>
            </a:extLst>
          </p:cNvPr>
          <p:cNvSpPr txBox="1"/>
          <p:nvPr/>
        </p:nvSpPr>
        <p:spPr>
          <a:xfrm>
            <a:off x="3529014" y="414795"/>
            <a:ext cx="2706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4. 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주요공사실적</a:t>
            </a:r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(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최근 </a:t>
            </a:r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10</a:t>
            </a:r>
            <a:r>
              <a:rPr lang="ko-KR" altLang="en-US" sz="1200" dirty="0">
                <a:latin typeface="+mj-lt"/>
                <a:ea typeface="Pretendard" panose="02000503000000020004" pitchFamily="50" charset="-127"/>
              </a:rPr>
              <a:t>년</a:t>
            </a:r>
            <a:r>
              <a:rPr lang="en-US" altLang="ko-KR" sz="1200" dirty="0">
                <a:latin typeface="+mj-lt"/>
                <a:ea typeface="Pretendard" panose="02000503000000020004" pitchFamily="50" charset="-127"/>
              </a:rPr>
              <a:t>)</a:t>
            </a:r>
            <a:endParaRPr lang="ko-KR" altLang="en-US" sz="1200" dirty="0">
              <a:latin typeface="+mj-lt"/>
              <a:ea typeface="Pretendard" panose="02000503000000020004" pitchFamily="50" charset="-127"/>
            </a:endParaRPr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0D7AD27C-F02E-C0D0-8849-76D83DE3A77D}"/>
              </a:ext>
            </a:extLst>
          </p:cNvPr>
          <p:cNvSpPr/>
          <p:nvPr/>
        </p:nvSpPr>
        <p:spPr>
          <a:xfrm>
            <a:off x="-10520" y="9496731"/>
            <a:ext cx="6871576" cy="409269"/>
          </a:xfrm>
          <a:custGeom>
            <a:avLst/>
            <a:gdLst/>
            <a:ahLst/>
            <a:cxnLst/>
            <a:rect l="l" t="t" r="r" b="b"/>
            <a:pathLst>
              <a:path w="4521734" h="452173">
                <a:moveTo>
                  <a:pt x="0" y="0"/>
                </a:moveTo>
                <a:lnTo>
                  <a:pt x="4521734" y="0"/>
                </a:lnTo>
                <a:lnTo>
                  <a:pt x="4521734" y="452173"/>
                </a:lnTo>
                <a:lnTo>
                  <a:pt x="0" y="452173"/>
                </a:lnTo>
                <a:close/>
              </a:path>
            </a:pathLst>
          </a:custGeom>
          <a:solidFill>
            <a:srgbClr val="0070C0"/>
          </a:solidFill>
        </p:spPr>
      </p:sp>
    </p:spTree>
    <p:extLst>
      <p:ext uri="{BB962C8B-B14F-4D97-AF65-F5344CB8AC3E}">
        <p14:creationId xmlns:p14="http://schemas.microsoft.com/office/powerpoint/2010/main" val="33113284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개체 틀 5">
            <a:extLst>
              <a:ext uri="{FF2B5EF4-FFF2-40B4-BE49-F238E27FC236}">
                <a16:creationId xmlns:a16="http://schemas.microsoft.com/office/drawing/2014/main" id="{EA33B876-D4ED-4C54-9618-8EDCAF92AB4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8" r="11808"/>
          <a:stretch/>
        </p:blipFill>
        <p:spPr>
          <a:xfrm>
            <a:off x="0" y="1"/>
            <a:ext cx="6858000" cy="5985563"/>
          </a:xfrm>
        </p:spPr>
      </p:pic>
      <p:sp>
        <p:nvSpPr>
          <p:cNvPr id="9" name="이등변 삼각형 8">
            <a:extLst>
              <a:ext uri="{FF2B5EF4-FFF2-40B4-BE49-F238E27FC236}">
                <a16:creationId xmlns:a16="http://schemas.microsoft.com/office/drawing/2014/main" id="{E30C178D-3B40-4531-929D-159DBEE2436D}"/>
              </a:ext>
            </a:extLst>
          </p:cNvPr>
          <p:cNvSpPr/>
          <p:nvPr/>
        </p:nvSpPr>
        <p:spPr>
          <a:xfrm rot="16200000">
            <a:off x="1539515" y="3266789"/>
            <a:ext cx="539070" cy="1020854"/>
          </a:xfrm>
          <a:prstGeom prst="triangle">
            <a:avLst>
              <a:gd name="adj" fmla="val 65008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Pretendard" panose="02000503000000020004" pitchFamily="50" charset="-127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C2095FEA-DE40-46C2-983C-E4B5F592B49E}"/>
              </a:ext>
            </a:extLst>
          </p:cNvPr>
          <p:cNvSpPr txBox="1"/>
          <p:nvPr/>
        </p:nvSpPr>
        <p:spPr>
          <a:xfrm>
            <a:off x="2609062" y="8412048"/>
            <a:ext cx="1706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1200" b="1" dirty="0">
                <a:latin typeface="Pretendard" panose="02000503000000020004" pitchFamily="50" charset="-127"/>
                <a:ea typeface="Pretendard" panose="02000503000000020004" pitchFamily="50" charset="-127"/>
              </a:rPr>
              <a:t>ekj9316@naver.com</a:t>
            </a:r>
          </a:p>
          <a:p>
            <a:pPr algn="dist"/>
            <a:r>
              <a:rPr lang="en-US" altLang="ko-KR" sz="1200" b="1" dirty="0">
                <a:latin typeface="Pretendard" panose="02000503000000020004" pitchFamily="50" charset="-127"/>
                <a:ea typeface="Pretendard" panose="02000503000000020004" pitchFamily="50" charset="-127"/>
              </a:rPr>
              <a:t>Tel  : 061-642-9316</a:t>
            </a:r>
          </a:p>
          <a:p>
            <a:pPr algn="dist"/>
            <a:r>
              <a:rPr lang="en-US" altLang="ko-KR" sz="1200" b="1" dirty="0">
                <a:latin typeface="Pretendard" panose="02000503000000020004" pitchFamily="50" charset="-127"/>
                <a:ea typeface="Pretendard" panose="02000503000000020004" pitchFamily="50" charset="-127"/>
              </a:rPr>
              <a:t>Fax : 061-642-9317</a:t>
            </a:r>
          </a:p>
        </p:txBody>
      </p: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9C4DA70D-3249-438D-9128-A37FA4D0FDDB}"/>
              </a:ext>
            </a:extLst>
          </p:cNvPr>
          <p:cNvGrpSpPr/>
          <p:nvPr/>
        </p:nvGrpSpPr>
        <p:grpSpPr>
          <a:xfrm flipH="1">
            <a:off x="224412" y="3306871"/>
            <a:ext cx="6710861" cy="2716202"/>
            <a:chOff x="-80758" y="3180879"/>
            <a:chExt cx="6993728" cy="2842194"/>
          </a:xfrm>
        </p:grpSpPr>
        <p:sp>
          <p:nvSpPr>
            <p:cNvPr id="53" name="평행 사변형 52">
              <a:extLst>
                <a:ext uri="{FF2B5EF4-FFF2-40B4-BE49-F238E27FC236}">
                  <a16:creationId xmlns:a16="http://schemas.microsoft.com/office/drawing/2014/main" id="{D4EDF8F0-C98E-49AC-AC5F-E3ACA7401103}"/>
                </a:ext>
              </a:extLst>
            </p:cNvPr>
            <p:cNvSpPr/>
            <p:nvPr/>
          </p:nvSpPr>
          <p:spPr>
            <a:xfrm rot="20250276">
              <a:off x="-80758" y="5764407"/>
              <a:ext cx="790956" cy="258666"/>
            </a:xfrm>
            <a:prstGeom prst="parallelogram">
              <a:avLst>
                <a:gd name="adj" fmla="val 42115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54" name="평행 사변형 53">
              <a:extLst>
                <a:ext uri="{FF2B5EF4-FFF2-40B4-BE49-F238E27FC236}">
                  <a16:creationId xmlns:a16="http://schemas.microsoft.com/office/drawing/2014/main" id="{2C87DB09-BADB-4A46-8592-4546F76BC32C}"/>
                </a:ext>
              </a:extLst>
            </p:cNvPr>
            <p:cNvSpPr/>
            <p:nvPr/>
          </p:nvSpPr>
          <p:spPr>
            <a:xfrm rot="20250276">
              <a:off x="548565" y="5504359"/>
              <a:ext cx="790956" cy="258666"/>
            </a:xfrm>
            <a:prstGeom prst="parallelogram">
              <a:avLst>
                <a:gd name="adj" fmla="val 42115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55" name="평행 사변형 54">
              <a:extLst>
                <a:ext uri="{FF2B5EF4-FFF2-40B4-BE49-F238E27FC236}">
                  <a16:creationId xmlns:a16="http://schemas.microsoft.com/office/drawing/2014/main" id="{D3E550FC-B387-4827-88F1-63CDC9F06338}"/>
                </a:ext>
              </a:extLst>
            </p:cNvPr>
            <p:cNvSpPr/>
            <p:nvPr/>
          </p:nvSpPr>
          <p:spPr>
            <a:xfrm rot="20250276">
              <a:off x="1176914" y="5244310"/>
              <a:ext cx="790956" cy="258666"/>
            </a:xfrm>
            <a:prstGeom prst="parallelogram">
              <a:avLst>
                <a:gd name="adj" fmla="val 42115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56" name="평행 사변형 55">
              <a:extLst>
                <a:ext uri="{FF2B5EF4-FFF2-40B4-BE49-F238E27FC236}">
                  <a16:creationId xmlns:a16="http://schemas.microsoft.com/office/drawing/2014/main" id="{3675F6BC-B655-4BFE-AF3E-9C820EB548BD}"/>
                </a:ext>
              </a:extLst>
            </p:cNvPr>
            <p:cNvSpPr/>
            <p:nvPr/>
          </p:nvSpPr>
          <p:spPr>
            <a:xfrm rot="20250276">
              <a:off x="1806237" y="4984262"/>
              <a:ext cx="790956" cy="258666"/>
            </a:xfrm>
            <a:prstGeom prst="parallelogram">
              <a:avLst>
                <a:gd name="adj" fmla="val 42115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57" name="평행 사변형 56">
              <a:extLst>
                <a:ext uri="{FF2B5EF4-FFF2-40B4-BE49-F238E27FC236}">
                  <a16:creationId xmlns:a16="http://schemas.microsoft.com/office/drawing/2014/main" id="{B0012844-2620-4AB5-836F-09E1E465D883}"/>
                </a:ext>
              </a:extLst>
            </p:cNvPr>
            <p:cNvSpPr/>
            <p:nvPr/>
          </p:nvSpPr>
          <p:spPr>
            <a:xfrm rot="20250276">
              <a:off x="2433931" y="4724214"/>
              <a:ext cx="790956" cy="258666"/>
            </a:xfrm>
            <a:prstGeom prst="parallelogram">
              <a:avLst>
                <a:gd name="adj" fmla="val 42115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58" name="평행 사변형 57">
              <a:extLst>
                <a:ext uri="{FF2B5EF4-FFF2-40B4-BE49-F238E27FC236}">
                  <a16:creationId xmlns:a16="http://schemas.microsoft.com/office/drawing/2014/main" id="{C00253DD-98E5-4D68-99D9-F6DB20E7363D}"/>
                </a:ext>
              </a:extLst>
            </p:cNvPr>
            <p:cNvSpPr/>
            <p:nvPr/>
          </p:nvSpPr>
          <p:spPr>
            <a:xfrm rot="20250276">
              <a:off x="3063254" y="4464166"/>
              <a:ext cx="790956" cy="258666"/>
            </a:xfrm>
            <a:prstGeom prst="parallelogram">
              <a:avLst>
                <a:gd name="adj" fmla="val 42115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59" name="평행 사변형 58">
              <a:extLst>
                <a:ext uri="{FF2B5EF4-FFF2-40B4-BE49-F238E27FC236}">
                  <a16:creationId xmlns:a16="http://schemas.microsoft.com/office/drawing/2014/main" id="{A36116B0-9268-4E01-B9F7-A636F5F0F603}"/>
                </a:ext>
              </a:extLst>
            </p:cNvPr>
            <p:cNvSpPr/>
            <p:nvPr/>
          </p:nvSpPr>
          <p:spPr>
            <a:xfrm rot="20250276">
              <a:off x="3692578" y="4204118"/>
              <a:ext cx="790956" cy="258666"/>
            </a:xfrm>
            <a:prstGeom prst="parallelogram">
              <a:avLst>
                <a:gd name="adj" fmla="val 42115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60" name="평행 사변형 59">
              <a:extLst>
                <a:ext uri="{FF2B5EF4-FFF2-40B4-BE49-F238E27FC236}">
                  <a16:creationId xmlns:a16="http://schemas.microsoft.com/office/drawing/2014/main" id="{F34851EE-6987-4E7C-BB15-208D24DF4BF8}"/>
                </a:ext>
              </a:extLst>
            </p:cNvPr>
            <p:cNvSpPr/>
            <p:nvPr/>
          </p:nvSpPr>
          <p:spPr>
            <a:xfrm rot="20250276">
              <a:off x="4320927" y="3944069"/>
              <a:ext cx="790956" cy="258666"/>
            </a:xfrm>
            <a:prstGeom prst="parallelogram">
              <a:avLst>
                <a:gd name="adj" fmla="val 42115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61" name="평행 사변형 60">
              <a:extLst>
                <a:ext uri="{FF2B5EF4-FFF2-40B4-BE49-F238E27FC236}">
                  <a16:creationId xmlns:a16="http://schemas.microsoft.com/office/drawing/2014/main" id="{108DA636-09D7-451C-A1B0-3029CDF10543}"/>
                </a:ext>
              </a:extLst>
            </p:cNvPr>
            <p:cNvSpPr/>
            <p:nvPr/>
          </p:nvSpPr>
          <p:spPr>
            <a:xfrm rot="20250276">
              <a:off x="4950250" y="3684021"/>
              <a:ext cx="790956" cy="258666"/>
            </a:xfrm>
            <a:prstGeom prst="parallelogram">
              <a:avLst>
                <a:gd name="adj" fmla="val 42115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62" name="평행 사변형 61">
              <a:extLst>
                <a:ext uri="{FF2B5EF4-FFF2-40B4-BE49-F238E27FC236}">
                  <a16:creationId xmlns:a16="http://schemas.microsoft.com/office/drawing/2014/main" id="{41D48B37-8C33-43BB-B9B2-F4C5516B23E8}"/>
                </a:ext>
              </a:extLst>
            </p:cNvPr>
            <p:cNvSpPr/>
            <p:nvPr/>
          </p:nvSpPr>
          <p:spPr>
            <a:xfrm rot="20250276">
              <a:off x="5577944" y="3423973"/>
              <a:ext cx="790956" cy="258666"/>
            </a:xfrm>
            <a:prstGeom prst="parallelogram">
              <a:avLst>
                <a:gd name="adj" fmla="val 42115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  <p:sp>
          <p:nvSpPr>
            <p:cNvPr id="63" name="평행 사변형 62">
              <a:extLst>
                <a:ext uri="{FF2B5EF4-FFF2-40B4-BE49-F238E27FC236}">
                  <a16:creationId xmlns:a16="http://schemas.microsoft.com/office/drawing/2014/main" id="{C16E1253-9032-40C1-9F73-2DE7E89C7F0D}"/>
                </a:ext>
              </a:extLst>
            </p:cNvPr>
            <p:cNvSpPr/>
            <p:nvPr/>
          </p:nvSpPr>
          <p:spPr>
            <a:xfrm rot="20250276">
              <a:off x="6210639" y="3180879"/>
              <a:ext cx="702331" cy="258666"/>
            </a:xfrm>
            <a:prstGeom prst="parallelogram">
              <a:avLst>
                <a:gd name="adj" fmla="val 42115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Pretendard" panose="02000503000000020004" pitchFamily="50" charset="-127"/>
              </a:endParaRPr>
            </a:p>
          </p:txBody>
        </p:sp>
      </p:grp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A19B9DD6-8190-45AE-8072-3B60C7BD0781}"/>
              </a:ext>
            </a:extLst>
          </p:cNvPr>
          <p:cNvSpPr/>
          <p:nvPr/>
        </p:nvSpPr>
        <p:spPr>
          <a:xfrm rot="5400000">
            <a:off x="235141" y="2342961"/>
            <a:ext cx="1853817" cy="2324097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Pretendard" panose="02000503000000020004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BFD246-43F0-2C12-29B4-5CB96350B3B5}"/>
              </a:ext>
            </a:extLst>
          </p:cNvPr>
          <p:cNvSpPr txBox="1"/>
          <p:nvPr/>
        </p:nvSpPr>
        <p:spPr>
          <a:xfrm>
            <a:off x="1747773" y="7010018"/>
            <a:ext cx="3429000" cy="1221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dist" fontAlgn="base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4000" b="1" kern="0" spc="200" dirty="0">
                <a:solidFill>
                  <a:srgbClr val="000000"/>
                </a:solidFill>
                <a:effectLst/>
                <a:latin typeface="Pretendard" panose="020B0600000101010101" charset="-127"/>
                <a:ea typeface="Pretendard" panose="020B0600000101010101" charset="-127"/>
                <a:cs typeface="Pretendard" panose="020B0600000101010101" charset="-127"/>
              </a:rPr>
              <a:t>㈜광진건설</a:t>
            </a:r>
            <a:endParaRPr lang="ko-KR" altLang="en-US" sz="1200" kern="0" spc="0" dirty="0">
              <a:solidFill>
                <a:srgbClr val="000000"/>
              </a:solidFill>
              <a:effectLst/>
              <a:latin typeface="Pretendard" panose="020B0600000101010101" charset="-127"/>
              <a:ea typeface="Pretendard" panose="020B0600000101010101" charset="-127"/>
              <a:cs typeface="Pretendard" panose="020B0600000101010101" charset="-127"/>
            </a:endParaRPr>
          </a:p>
          <a:p>
            <a:pPr marL="0" marR="0" indent="0" algn="dist" fontAlgn="base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tabLst>
                <a:tab pos="508000" algn="l"/>
                <a:tab pos="1016000" algn="l"/>
                <a:tab pos="1524000" algn="l"/>
                <a:tab pos="195453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  <a:tab pos="13208000" algn="l"/>
                <a:tab pos="13716000" algn="l"/>
                <a:tab pos="14224000" algn="l"/>
                <a:tab pos="14732000" algn="l"/>
                <a:tab pos="15240000" algn="l"/>
                <a:tab pos="15748000" algn="l"/>
              </a:tabLst>
            </a:pPr>
            <a:r>
              <a:rPr lang="ko-KR" altLang="en-US" sz="1800" b="1" kern="0" spc="-230" dirty="0">
                <a:solidFill>
                  <a:srgbClr val="000000"/>
                </a:solidFill>
                <a:effectLst/>
                <a:latin typeface="Pretendard" panose="020B0600000101010101" charset="-127"/>
                <a:ea typeface="Pretendard" panose="020B0600000101010101" charset="-127"/>
                <a:cs typeface="Pretendard" panose="020B0600000101010101" charset="-127"/>
              </a:rPr>
              <a:t>전남 여수시 신월로 </a:t>
            </a:r>
            <a:r>
              <a:rPr lang="en-US" altLang="ko-KR" sz="1800" b="1" kern="0" spc="-230" dirty="0">
                <a:solidFill>
                  <a:srgbClr val="000000"/>
                </a:solidFill>
                <a:effectLst/>
                <a:latin typeface="Pretendard" panose="020B0600000101010101" charset="-127"/>
                <a:ea typeface="Pretendard" panose="020B0600000101010101" charset="-127"/>
                <a:cs typeface="Pretendard" panose="020B0600000101010101" charset="-127"/>
              </a:rPr>
              <a:t>713(</a:t>
            </a:r>
            <a:r>
              <a:rPr lang="ko-KR" altLang="en-US" sz="1800" b="1" kern="0" spc="-230" dirty="0" err="1">
                <a:solidFill>
                  <a:srgbClr val="000000"/>
                </a:solidFill>
                <a:effectLst/>
                <a:latin typeface="Pretendard" panose="020B0600000101010101" charset="-127"/>
                <a:ea typeface="Pretendard" panose="020B0600000101010101" charset="-127"/>
                <a:cs typeface="Pretendard" panose="020B0600000101010101" charset="-127"/>
              </a:rPr>
              <a:t>국동</a:t>
            </a:r>
            <a:r>
              <a:rPr lang="en-US" altLang="ko-KR" sz="1800" b="1" kern="0" spc="-230" dirty="0">
                <a:solidFill>
                  <a:srgbClr val="000000"/>
                </a:solidFill>
                <a:effectLst/>
                <a:latin typeface="Pretendard" panose="020B0600000101010101" charset="-127"/>
                <a:ea typeface="Pretendard" panose="020B0600000101010101" charset="-127"/>
                <a:cs typeface="Pretendard" panose="020B0600000101010101" charset="-127"/>
              </a:rPr>
              <a:t>) 3</a:t>
            </a:r>
            <a:r>
              <a:rPr lang="ko-KR" altLang="en-US" sz="1800" b="1" kern="0" spc="-230" dirty="0">
                <a:solidFill>
                  <a:srgbClr val="000000"/>
                </a:solidFill>
                <a:effectLst/>
                <a:latin typeface="Pretendard" panose="020B0600000101010101" charset="-127"/>
                <a:ea typeface="Pretendard" panose="020B0600000101010101" charset="-127"/>
                <a:cs typeface="Pretendard" panose="020B0600000101010101" charset="-127"/>
              </a:rPr>
              <a:t>층</a:t>
            </a:r>
            <a:endParaRPr lang="ko-KR" altLang="en-US" sz="1200" kern="0" spc="0" dirty="0">
              <a:solidFill>
                <a:srgbClr val="000000"/>
              </a:solidFill>
              <a:effectLst/>
              <a:latin typeface="Pretendard" panose="020B0600000101010101" charset="-127"/>
              <a:ea typeface="Pretendard" panose="020B0600000101010101" charset="-127"/>
              <a:cs typeface="Pretendard" panose="020B0600000101010101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690208-3CAB-7036-5EC6-7D52222F8FAD}"/>
              </a:ext>
            </a:extLst>
          </p:cNvPr>
          <p:cNvSpPr txBox="1"/>
          <p:nvPr/>
        </p:nvSpPr>
        <p:spPr>
          <a:xfrm>
            <a:off x="2593039" y="9152248"/>
            <a:ext cx="17384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800" b="1" dirty="0">
                <a:latin typeface="Pretendard" panose="02000503000000020004" pitchFamily="50" charset="-127"/>
                <a:ea typeface="Pretendard" panose="02000503000000020004" pitchFamily="50" charset="-127"/>
              </a:rPr>
              <a:t>www.kjport.kr</a:t>
            </a:r>
          </a:p>
        </p:txBody>
      </p:sp>
    </p:spTree>
    <p:extLst>
      <p:ext uri="{BB962C8B-B14F-4D97-AF65-F5344CB8AC3E}">
        <p14:creationId xmlns:p14="http://schemas.microsoft.com/office/powerpoint/2010/main" val="16444528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지명원3">
      <a:dk1>
        <a:sysClr val="windowText" lastClr="000000"/>
      </a:dk1>
      <a:lt1>
        <a:sysClr val="window" lastClr="FFFFFF"/>
      </a:lt1>
      <a:dk2>
        <a:srgbClr val="242852"/>
      </a:dk2>
      <a:lt2>
        <a:srgbClr val="D8D8D8"/>
      </a:lt2>
      <a:accent1>
        <a:srgbClr val="FFDA3F"/>
      </a:accent1>
      <a:accent2>
        <a:srgbClr val="404040"/>
      </a:accent2>
      <a:accent3>
        <a:srgbClr val="7F7F7F"/>
      </a:accent3>
      <a:accent4>
        <a:srgbClr val="BFBFBF"/>
      </a:accent4>
      <a:accent5>
        <a:srgbClr val="FFB601"/>
      </a:accent5>
      <a:accent6>
        <a:srgbClr val="7F7F7F"/>
      </a:accent6>
      <a:hlink>
        <a:srgbClr val="9454C3"/>
      </a:hlink>
      <a:folHlink>
        <a:srgbClr val="3EBBF0"/>
      </a:folHlink>
    </a:clrScheme>
    <a:fontScheme name="사용자 지정 56">
      <a:majorFont>
        <a:latin typeface="Calibri"/>
        <a:ea typeface="맑은 고딕"/>
        <a:cs typeface=""/>
      </a:majorFont>
      <a:minorFont>
        <a:latin typeface="Calibri Light"/>
        <a:ea typeface="맑은 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7720</TotalTime>
  <Words>1924</Words>
  <Application>Microsoft Office PowerPoint</Application>
  <PresentationFormat>A4 용지(210x297mm)</PresentationFormat>
  <Paragraphs>752</Paragraphs>
  <Slides>24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33" baseType="lpstr">
      <vt:lpstr>Calibri</vt:lpstr>
      <vt:lpstr>Noto Sans KR Medium</vt:lpstr>
      <vt:lpstr>Times New Roman</vt:lpstr>
      <vt:lpstr>에스코어 드림 6 Bold</vt:lpstr>
      <vt:lpstr>Arial</vt:lpstr>
      <vt:lpstr>Pretendard</vt:lpstr>
      <vt:lpstr>Noto Sans KR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>예스폼 디자인팀</Manager>
  <Company>(주)예스폼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광진건설 공사지명원(2022.11.07)</dc:title>
  <dc:subject>지명원, 건축공사 지명원, 파워포인트 템플릿, 파워포인트 배경, PPT 템플릿, 프리젠테이션</dc:subject>
  <dc:creator>(주)광진건설;케이엠기술-김민</dc:creator>
  <cp:keywords>지명원</cp:keywords>
  <dc:description>본 문서의 저작권은 예스폼(YESFORM)에 있으며 무단 복제 배포시 법적인 제재를 받을 수 있습니다.</dc:description>
  <cp:lastModifiedBy>B4886</cp:lastModifiedBy>
  <cp:revision>36</cp:revision>
  <dcterms:created xsi:type="dcterms:W3CDTF">2018-07-30T08:50:11Z</dcterms:created>
  <dcterms:modified xsi:type="dcterms:W3CDTF">2022-11-21T07:11:52Z</dcterms:modified>
  <cp:category>http://counsel.yesform.com/</cp:category>
</cp:coreProperties>
</file>